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77" r:id="rId4"/>
  </p:sldMasterIdLst>
  <p:notesMasterIdLst>
    <p:notesMasterId r:id="rId26"/>
  </p:notesMasterIdLst>
  <p:handoutMasterIdLst>
    <p:handoutMasterId r:id="rId27"/>
  </p:handoutMasterIdLst>
  <p:sldIdLst>
    <p:sldId id="2066" r:id="rId5"/>
    <p:sldId id="2076138009" r:id="rId6"/>
    <p:sldId id="361" r:id="rId7"/>
    <p:sldId id="2076136568" r:id="rId8"/>
    <p:sldId id="2076138003" r:id="rId9"/>
    <p:sldId id="2076137270" r:id="rId10"/>
    <p:sldId id="2076137273" r:id="rId11"/>
    <p:sldId id="1982" r:id="rId12"/>
    <p:sldId id="2076137271" r:id="rId13"/>
    <p:sldId id="2076138007" r:id="rId14"/>
    <p:sldId id="2076137992" r:id="rId15"/>
    <p:sldId id="513" r:id="rId16"/>
    <p:sldId id="2076138004" r:id="rId17"/>
    <p:sldId id="2076137269" r:id="rId18"/>
    <p:sldId id="2076138024" r:id="rId19"/>
    <p:sldId id="2076138006" r:id="rId20"/>
    <p:sldId id="2076138012" r:id="rId21"/>
    <p:sldId id="257" r:id="rId22"/>
    <p:sldId id="258" r:id="rId23"/>
    <p:sldId id="2076138000" r:id="rId24"/>
    <p:sldId id="2076138008"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066"/>
            <p14:sldId id="2076138009"/>
            <p14:sldId id="361"/>
            <p14:sldId id="2076136568"/>
            <p14:sldId id="2076138003"/>
            <p14:sldId id="2076137270"/>
            <p14:sldId id="2076137273"/>
            <p14:sldId id="1982"/>
            <p14:sldId id="2076137271"/>
            <p14:sldId id="2076138007"/>
            <p14:sldId id="2076137992"/>
            <p14:sldId id="513"/>
            <p14:sldId id="2076138004"/>
            <p14:sldId id="2076137269"/>
            <p14:sldId id="2076138024"/>
            <p14:sldId id="2076138006"/>
            <p14:sldId id="2076138012"/>
            <p14:sldId id="257"/>
            <p14:sldId id="258"/>
            <p14:sldId id="2076138000"/>
            <p14:sldId id="2076138008"/>
          </p14:sldIdLst>
        </p14:section>
        <p14:section name="Microsoft Build Light Gray Template" id="{4B1BBE2A-6D55-4595-AFBA-0E30BE368C15}">
          <p14:sldIdLst/>
        </p14:section>
        <p14:section name="Microsoft Build Black Template"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0F1F2"/>
    <a:srgbClr val="0078D4"/>
    <a:srgbClr val="FF9349"/>
    <a:srgbClr val="50E6FF"/>
    <a:srgbClr val="D83B01"/>
    <a:srgbClr val="000000"/>
    <a:srgbClr val="FFFF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F04BC9-B73E-BA4E-AE84-857EDA72B887}" v="2" dt="2020-06-15T19:12:26.7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16" autoAdjust="0"/>
    <p:restoredTop sz="96208" autoAdjust="0"/>
  </p:normalViewPr>
  <p:slideViewPr>
    <p:cSldViewPr snapToGrid="0">
      <p:cViewPr varScale="1">
        <p:scale>
          <a:sx n="96" d="100"/>
          <a:sy n="96" d="100"/>
        </p:scale>
        <p:origin x="-560" y="86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5688"/>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h Bird" userId="5739ef8f-a338-4149-baef-0e6cf453225f" providerId="ADAL" clId="{CFF04BC9-B73E-BA4E-AE84-857EDA72B887}"/>
    <pc:docChg chg="custSel modSld">
      <pc:chgData name="Sarah Bird" userId="5739ef8f-a338-4149-baef-0e6cf453225f" providerId="ADAL" clId="{CFF04BC9-B73E-BA4E-AE84-857EDA72B887}" dt="2020-06-18T19:37:26.227" v="56" actId="478"/>
      <pc:docMkLst>
        <pc:docMk/>
      </pc:docMkLst>
      <pc:sldChg chg="addSp delSp modSp mod">
        <pc:chgData name="Sarah Bird" userId="5739ef8f-a338-4149-baef-0e6cf453225f" providerId="ADAL" clId="{CFF04BC9-B73E-BA4E-AE84-857EDA72B887}" dt="2020-06-18T19:37:26.227" v="56" actId="478"/>
        <pc:sldMkLst>
          <pc:docMk/>
          <pc:sldMk cId="3144919692" sldId="2076137992"/>
        </pc:sldMkLst>
        <pc:spChg chg="del">
          <ac:chgData name="Sarah Bird" userId="5739ef8f-a338-4149-baef-0e6cf453225f" providerId="ADAL" clId="{CFF04BC9-B73E-BA4E-AE84-857EDA72B887}" dt="2020-06-18T19:37:14.290" v="54" actId="478"/>
          <ac:spMkLst>
            <pc:docMk/>
            <pc:sldMk cId="3144919692" sldId="2076137992"/>
            <ac:spMk id="2" creationId="{B23E0CF8-6009-4CAA-83B5-5F19BC5155B5}"/>
          </ac:spMkLst>
        </pc:spChg>
        <pc:spChg chg="add mod">
          <ac:chgData name="Sarah Bird" userId="5739ef8f-a338-4149-baef-0e6cf453225f" providerId="ADAL" clId="{CFF04BC9-B73E-BA4E-AE84-857EDA72B887}" dt="2020-06-18T19:37:22.239" v="55" actId="1076"/>
          <ac:spMkLst>
            <pc:docMk/>
            <pc:sldMk cId="3144919692" sldId="2076137992"/>
            <ac:spMk id="6" creationId="{9B7EE08F-F941-F848-B506-4D446C10231D}"/>
          </ac:spMkLst>
        </pc:spChg>
        <pc:spChg chg="mod">
          <ac:chgData name="Sarah Bird" userId="5739ef8f-a338-4149-baef-0e6cf453225f" providerId="ADAL" clId="{CFF04BC9-B73E-BA4E-AE84-857EDA72B887}" dt="2020-06-18T19:37:22.239" v="55" actId="1076"/>
          <ac:spMkLst>
            <pc:docMk/>
            <pc:sldMk cId="3144919692" sldId="2076137992"/>
            <ac:spMk id="11" creationId="{10589D4B-981A-458A-86CD-BAA15A14179E}"/>
          </ac:spMkLst>
        </pc:spChg>
        <pc:spChg chg="mod">
          <ac:chgData name="Sarah Bird" userId="5739ef8f-a338-4149-baef-0e6cf453225f" providerId="ADAL" clId="{CFF04BC9-B73E-BA4E-AE84-857EDA72B887}" dt="2020-06-18T19:37:22.239" v="55" actId="1076"/>
          <ac:spMkLst>
            <pc:docMk/>
            <pc:sldMk cId="3144919692" sldId="2076137992"/>
            <ac:spMk id="12" creationId="{EB2A3ADF-932B-4F66-9E17-D457A0254CC6}"/>
          </ac:spMkLst>
        </pc:spChg>
        <pc:spChg chg="mod">
          <ac:chgData name="Sarah Bird" userId="5739ef8f-a338-4149-baef-0e6cf453225f" providerId="ADAL" clId="{CFF04BC9-B73E-BA4E-AE84-857EDA72B887}" dt="2020-06-18T19:37:22.239" v="55" actId="1076"/>
          <ac:spMkLst>
            <pc:docMk/>
            <pc:sldMk cId="3144919692" sldId="2076137992"/>
            <ac:spMk id="13" creationId="{9829803A-F0E1-424C-982A-A6FC7208C03C}"/>
          </ac:spMkLst>
        </pc:spChg>
        <pc:spChg chg="mod">
          <ac:chgData name="Sarah Bird" userId="5739ef8f-a338-4149-baef-0e6cf453225f" providerId="ADAL" clId="{CFF04BC9-B73E-BA4E-AE84-857EDA72B887}" dt="2020-06-18T19:37:22.239" v="55" actId="1076"/>
          <ac:spMkLst>
            <pc:docMk/>
            <pc:sldMk cId="3144919692" sldId="2076137992"/>
            <ac:spMk id="14" creationId="{768A3DB3-CDE5-4EE1-AAF7-EDB44C15CDE3}"/>
          </ac:spMkLst>
        </pc:spChg>
        <pc:spChg chg="mod">
          <ac:chgData name="Sarah Bird" userId="5739ef8f-a338-4149-baef-0e6cf453225f" providerId="ADAL" clId="{CFF04BC9-B73E-BA4E-AE84-857EDA72B887}" dt="2020-06-18T19:37:22.239" v="55" actId="1076"/>
          <ac:spMkLst>
            <pc:docMk/>
            <pc:sldMk cId="3144919692" sldId="2076137992"/>
            <ac:spMk id="20" creationId="{0D2D573D-7971-4F35-A875-2386E648DAD5}"/>
          </ac:spMkLst>
        </pc:spChg>
        <pc:spChg chg="mod">
          <ac:chgData name="Sarah Bird" userId="5739ef8f-a338-4149-baef-0e6cf453225f" providerId="ADAL" clId="{CFF04BC9-B73E-BA4E-AE84-857EDA72B887}" dt="2020-06-18T19:37:22.239" v="55" actId="1076"/>
          <ac:spMkLst>
            <pc:docMk/>
            <pc:sldMk cId="3144919692" sldId="2076137992"/>
            <ac:spMk id="21" creationId="{EC8AB731-A69E-438D-975A-C390CF18D004}"/>
          </ac:spMkLst>
        </pc:spChg>
        <pc:spChg chg="mod">
          <ac:chgData name="Sarah Bird" userId="5739ef8f-a338-4149-baef-0e6cf453225f" providerId="ADAL" clId="{CFF04BC9-B73E-BA4E-AE84-857EDA72B887}" dt="2020-06-18T19:37:22.239" v="55" actId="1076"/>
          <ac:spMkLst>
            <pc:docMk/>
            <pc:sldMk cId="3144919692" sldId="2076137992"/>
            <ac:spMk id="22" creationId="{D216D3DC-C13C-47A4-B50B-2646E03D299A}"/>
          </ac:spMkLst>
        </pc:spChg>
        <pc:spChg chg="mod">
          <ac:chgData name="Sarah Bird" userId="5739ef8f-a338-4149-baef-0e6cf453225f" providerId="ADAL" clId="{CFF04BC9-B73E-BA4E-AE84-857EDA72B887}" dt="2020-06-18T19:37:22.239" v="55" actId="1076"/>
          <ac:spMkLst>
            <pc:docMk/>
            <pc:sldMk cId="3144919692" sldId="2076137992"/>
            <ac:spMk id="23" creationId="{A0323FCE-BC9B-42B4-89B0-8D26920CF971}"/>
          </ac:spMkLst>
        </pc:spChg>
        <pc:spChg chg="mod">
          <ac:chgData name="Sarah Bird" userId="5739ef8f-a338-4149-baef-0e6cf453225f" providerId="ADAL" clId="{CFF04BC9-B73E-BA4E-AE84-857EDA72B887}" dt="2020-06-18T19:37:22.239" v="55" actId="1076"/>
          <ac:spMkLst>
            <pc:docMk/>
            <pc:sldMk cId="3144919692" sldId="2076137992"/>
            <ac:spMk id="25" creationId="{24670E34-D1D7-4839-A77C-82BC0D37E86C}"/>
          </ac:spMkLst>
        </pc:spChg>
        <pc:spChg chg="mod">
          <ac:chgData name="Sarah Bird" userId="5739ef8f-a338-4149-baef-0e6cf453225f" providerId="ADAL" clId="{CFF04BC9-B73E-BA4E-AE84-857EDA72B887}" dt="2020-06-18T19:37:22.239" v="55" actId="1076"/>
          <ac:spMkLst>
            <pc:docMk/>
            <pc:sldMk cId="3144919692" sldId="2076137992"/>
            <ac:spMk id="26" creationId="{2A436569-A400-4787-B003-C91F7D0F5629}"/>
          </ac:spMkLst>
        </pc:spChg>
        <pc:spChg chg="mod">
          <ac:chgData name="Sarah Bird" userId="5739ef8f-a338-4149-baef-0e6cf453225f" providerId="ADAL" clId="{CFF04BC9-B73E-BA4E-AE84-857EDA72B887}" dt="2020-06-18T19:37:22.239" v="55" actId="1076"/>
          <ac:spMkLst>
            <pc:docMk/>
            <pc:sldMk cId="3144919692" sldId="2076137992"/>
            <ac:spMk id="27" creationId="{7AE1F1AB-C454-4321-8479-03BDE224415B}"/>
          </ac:spMkLst>
        </pc:spChg>
        <pc:spChg chg="mod">
          <ac:chgData name="Sarah Bird" userId="5739ef8f-a338-4149-baef-0e6cf453225f" providerId="ADAL" clId="{CFF04BC9-B73E-BA4E-AE84-857EDA72B887}" dt="2020-06-18T19:37:22.239" v="55" actId="1076"/>
          <ac:spMkLst>
            <pc:docMk/>
            <pc:sldMk cId="3144919692" sldId="2076137992"/>
            <ac:spMk id="28" creationId="{6190C1D8-8C51-4D4A-AE88-7C1E480FEAA7}"/>
          </ac:spMkLst>
        </pc:spChg>
        <pc:spChg chg="mod">
          <ac:chgData name="Sarah Bird" userId="5739ef8f-a338-4149-baef-0e6cf453225f" providerId="ADAL" clId="{CFF04BC9-B73E-BA4E-AE84-857EDA72B887}" dt="2020-06-18T19:37:22.239" v="55" actId="1076"/>
          <ac:spMkLst>
            <pc:docMk/>
            <pc:sldMk cId="3144919692" sldId="2076137992"/>
            <ac:spMk id="29" creationId="{57923EED-C83D-4628-BD4D-DA6022B05A96}"/>
          </ac:spMkLst>
        </pc:spChg>
        <pc:spChg chg="mod">
          <ac:chgData name="Sarah Bird" userId="5739ef8f-a338-4149-baef-0e6cf453225f" providerId="ADAL" clId="{CFF04BC9-B73E-BA4E-AE84-857EDA72B887}" dt="2020-06-18T19:37:22.239" v="55" actId="1076"/>
          <ac:spMkLst>
            <pc:docMk/>
            <pc:sldMk cId="3144919692" sldId="2076137992"/>
            <ac:spMk id="31" creationId="{DBBB7DEE-EBA5-42A4-98B6-1AABE6946701}"/>
          </ac:spMkLst>
        </pc:spChg>
        <pc:spChg chg="mod">
          <ac:chgData name="Sarah Bird" userId="5739ef8f-a338-4149-baef-0e6cf453225f" providerId="ADAL" clId="{CFF04BC9-B73E-BA4E-AE84-857EDA72B887}" dt="2020-06-18T19:37:22.239" v="55" actId="1076"/>
          <ac:spMkLst>
            <pc:docMk/>
            <pc:sldMk cId="3144919692" sldId="2076137992"/>
            <ac:spMk id="35" creationId="{A188E0C8-569B-4974-8C8D-EC7C365246C2}"/>
          </ac:spMkLst>
        </pc:spChg>
        <pc:spChg chg="mod">
          <ac:chgData name="Sarah Bird" userId="5739ef8f-a338-4149-baef-0e6cf453225f" providerId="ADAL" clId="{CFF04BC9-B73E-BA4E-AE84-857EDA72B887}" dt="2020-06-18T19:37:22.239" v="55" actId="1076"/>
          <ac:spMkLst>
            <pc:docMk/>
            <pc:sldMk cId="3144919692" sldId="2076137992"/>
            <ac:spMk id="99" creationId="{D144F45C-BCD8-4C62-AF6C-B68E56A17ED7}"/>
          </ac:spMkLst>
        </pc:spChg>
        <pc:grpChg chg="mod">
          <ac:chgData name="Sarah Bird" userId="5739ef8f-a338-4149-baef-0e6cf453225f" providerId="ADAL" clId="{CFF04BC9-B73E-BA4E-AE84-857EDA72B887}" dt="2020-06-18T19:37:22.239" v="55" actId="1076"/>
          <ac:grpSpMkLst>
            <pc:docMk/>
            <pc:sldMk cId="3144919692" sldId="2076137992"/>
            <ac:grpSpMk id="110" creationId="{3DD9E0D7-6C4E-4EEC-B316-2DA9BF2FFFE6}"/>
          </ac:grpSpMkLst>
        </pc:grpChg>
        <pc:picChg chg="del mod">
          <ac:chgData name="Sarah Bird" userId="5739ef8f-a338-4149-baef-0e6cf453225f" providerId="ADAL" clId="{CFF04BC9-B73E-BA4E-AE84-857EDA72B887}" dt="2020-06-18T19:37:26.227" v="56" actId="478"/>
          <ac:picMkLst>
            <pc:docMk/>
            <pc:sldMk cId="3144919692" sldId="2076137992"/>
            <ac:picMk id="5" creationId="{2E954E65-7AC2-430A-9C4C-89821971CA1D}"/>
          </ac:picMkLst>
        </pc:picChg>
        <pc:picChg chg="mod">
          <ac:chgData name="Sarah Bird" userId="5739ef8f-a338-4149-baef-0e6cf453225f" providerId="ADAL" clId="{CFF04BC9-B73E-BA4E-AE84-857EDA72B887}" dt="2020-06-18T19:37:22.239" v="55" actId="1076"/>
          <ac:picMkLst>
            <pc:docMk/>
            <pc:sldMk cId="3144919692" sldId="2076137992"/>
            <ac:picMk id="15" creationId="{DAC15118-E5F6-4013-8A24-9F39D7F6CD70}"/>
          </ac:picMkLst>
        </pc:picChg>
        <pc:picChg chg="mod">
          <ac:chgData name="Sarah Bird" userId="5739ef8f-a338-4149-baef-0e6cf453225f" providerId="ADAL" clId="{CFF04BC9-B73E-BA4E-AE84-857EDA72B887}" dt="2020-06-18T19:37:22.239" v="55" actId="1076"/>
          <ac:picMkLst>
            <pc:docMk/>
            <pc:sldMk cId="3144919692" sldId="2076137992"/>
            <ac:picMk id="17" creationId="{99BDE69E-D875-494D-B5FE-6F14FCE760DE}"/>
          </ac:picMkLst>
        </pc:picChg>
        <pc:picChg chg="mod">
          <ac:chgData name="Sarah Bird" userId="5739ef8f-a338-4149-baef-0e6cf453225f" providerId="ADAL" clId="{CFF04BC9-B73E-BA4E-AE84-857EDA72B887}" dt="2020-06-18T19:37:22.239" v="55" actId="1076"/>
          <ac:picMkLst>
            <pc:docMk/>
            <pc:sldMk cId="3144919692" sldId="2076137992"/>
            <ac:picMk id="18" creationId="{6F622262-D44C-4458-BAA2-4B8FC07F048D}"/>
          </ac:picMkLst>
        </pc:picChg>
        <pc:picChg chg="mod">
          <ac:chgData name="Sarah Bird" userId="5739ef8f-a338-4149-baef-0e6cf453225f" providerId="ADAL" clId="{CFF04BC9-B73E-BA4E-AE84-857EDA72B887}" dt="2020-06-18T19:37:22.239" v="55" actId="1076"/>
          <ac:picMkLst>
            <pc:docMk/>
            <pc:sldMk cId="3144919692" sldId="2076137992"/>
            <ac:picMk id="19" creationId="{91293040-FD28-41D5-927F-A581F11E5E36}"/>
          </ac:picMkLst>
        </pc:picChg>
        <pc:picChg chg="mod">
          <ac:chgData name="Sarah Bird" userId="5739ef8f-a338-4149-baef-0e6cf453225f" providerId="ADAL" clId="{CFF04BC9-B73E-BA4E-AE84-857EDA72B887}" dt="2020-06-18T19:37:22.239" v="55" actId="1076"/>
          <ac:picMkLst>
            <pc:docMk/>
            <pc:sldMk cId="3144919692" sldId="2076137992"/>
            <ac:picMk id="101" creationId="{24420656-56FB-4DBD-A20B-E9A2FDA5ACE4}"/>
          </ac:picMkLst>
        </pc:picChg>
        <pc:cxnChg chg="mod">
          <ac:chgData name="Sarah Bird" userId="5739ef8f-a338-4149-baef-0e6cf453225f" providerId="ADAL" clId="{CFF04BC9-B73E-BA4E-AE84-857EDA72B887}" dt="2020-06-18T19:37:22.239" v="55" actId="1076"/>
          <ac:cxnSpMkLst>
            <pc:docMk/>
            <pc:sldMk cId="3144919692" sldId="2076137992"/>
            <ac:cxnSpMk id="16" creationId="{45483B78-089C-47BE-9A01-EC1E628355DF}"/>
          </ac:cxnSpMkLst>
        </pc:cxnChg>
        <pc:cxnChg chg="mod">
          <ac:chgData name="Sarah Bird" userId="5739ef8f-a338-4149-baef-0e6cf453225f" providerId="ADAL" clId="{CFF04BC9-B73E-BA4E-AE84-857EDA72B887}" dt="2020-06-18T19:37:22.239" v="55" actId="1076"/>
          <ac:cxnSpMkLst>
            <pc:docMk/>
            <pc:sldMk cId="3144919692" sldId="2076137992"/>
            <ac:cxnSpMk id="24" creationId="{E7C6ED24-CF11-40DD-9370-32B5A66CDBCD}"/>
          </ac:cxnSpMkLst>
        </pc:cxnChg>
        <pc:cxnChg chg="mod">
          <ac:chgData name="Sarah Bird" userId="5739ef8f-a338-4149-baef-0e6cf453225f" providerId="ADAL" clId="{CFF04BC9-B73E-BA4E-AE84-857EDA72B887}" dt="2020-06-18T19:37:22.239" v="55" actId="1076"/>
          <ac:cxnSpMkLst>
            <pc:docMk/>
            <pc:sldMk cId="3144919692" sldId="2076137992"/>
            <ac:cxnSpMk id="30" creationId="{177E871D-E6F6-4936-962C-24F84C62D1F9}"/>
          </ac:cxnSpMkLst>
        </pc:cxnChg>
        <pc:cxnChg chg="mod">
          <ac:chgData name="Sarah Bird" userId="5739ef8f-a338-4149-baef-0e6cf453225f" providerId="ADAL" clId="{CFF04BC9-B73E-BA4E-AE84-857EDA72B887}" dt="2020-06-18T19:37:22.239" v="55" actId="1076"/>
          <ac:cxnSpMkLst>
            <pc:docMk/>
            <pc:sldMk cId="3144919692" sldId="2076137992"/>
            <ac:cxnSpMk id="32" creationId="{27DD9774-4E29-4F2D-8D3C-62AB24B9D05E}"/>
          </ac:cxnSpMkLst>
        </pc:cxnChg>
        <pc:cxnChg chg="mod">
          <ac:chgData name="Sarah Bird" userId="5739ef8f-a338-4149-baef-0e6cf453225f" providerId="ADAL" clId="{CFF04BC9-B73E-BA4E-AE84-857EDA72B887}" dt="2020-06-18T19:37:22.239" v="55" actId="1076"/>
          <ac:cxnSpMkLst>
            <pc:docMk/>
            <pc:sldMk cId="3144919692" sldId="2076137992"/>
            <ac:cxnSpMk id="33" creationId="{37128051-4327-46E2-85A9-B4FE769E8FF6}"/>
          </ac:cxnSpMkLst>
        </pc:cxnChg>
        <pc:cxnChg chg="mod">
          <ac:chgData name="Sarah Bird" userId="5739ef8f-a338-4149-baef-0e6cf453225f" providerId="ADAL" clId="{CFF04BC9-B73E-BA4E-AE84-857EDA72B887}" dt="2020-06-18T19:37:22.239" v="55" actId="1076"/>
          <ac:cxnSpMkLst>
            <pc:docMk/>
            <pc:sldMk cId="3144919692" sldId="2076137992"/>
            <ac:cxnSpMk id="34" creationId="{4EB16434-0CFA-40C4-9C7C-9994B34C2C4E}"/>
          </ac:cxnSpMkLst>
        </pc:cxnChg>
        <pc:cxnChg chg="mod">
          <ac:chgData name="Sarah Bird" userId="5739ef8f-a338-4149-baef-0e6cf453225f" providerId="ADAL" clId="{CFF04BC9-B73E-BA4E-AE84-857EDA72B887}" dt="2020-06-18T19:37:22.239" v="55" actId="1076"/>
          <ac:cxnSpMkLst>
            <pc:docMk/>
            <pc:sldMk cId="3144919692" sldId="2076137992"/>
            <ac:cxnSpMk id="36" creationId="{B5AF51F8-7B58-4442-801D-6C2466E197A4}"/>
          </ac:cxnSpMkLst>
        </pc:cxnChg>
        <pc:cxnChg chg="mod">
          <ac:chgData name="Sarah Bird" userId="5739ef8f-a338-4149-baef-0e6cf453225f" providerId="ADAL" clId="{CFF04BC9-B73E-BA4E-AE84-857EDA72B887}" dt="2020-06-18T19:37:22.239" v="55" actId="1076"/>
          <ac:cxnSpMkLst>
            <pc:docMk/>
            <pc:sldMk cId="3144919692" sldId="2076137992"/>
            <ac:cxnSpMk id="97" creationId="{8F8926EC-2930-4E36-88EA-564956D8D04B}"/>
          </ac:cxnSpMkLst>
        </pc:cxnChg>
        <pc:cxnChg chg="mod">
          <ac:chgData name="Sarah Bird" userId="5739ef8f-a338-4149-baef-0e6cf453225f" providerId="ADAL" clId="{CFF04BC9-B73E-BA4E-AE84-857EDA72B887}" dt="2020-06-18T19:37:22.239" v="55" actId="1076"/>
          <ac:cxnSpMkLst>
            <pc:docMk/>
            <pc:sldMk cId="3144919692" sldId="2076137992"/>
            <ac:cxnSpMk id="112" creationId="{00E3535C-0958-405E-8AD7-1694CD952EBF}"/>
          </ac:cxnSpMkLst>
        </pc:cxnChg>
        <pc:cxnChg chg="mod">
          <ac:chgData name="Sarah Bird" userId="5739ef8f-a338-4149-baef-0e6cf453225f" providerId="ADAL" clId="{CFF04BC9-B73E-BA4E-AE84-857EDA72B887}" dt="2020-06-18T19:37:22.239" v="55" actId="1076"/>
          <ac:cxnSpMkLst>
            <pc:docMk/>
            <pc:sldMk cId="3144919692" sldId="2076137992"/>
            <ac:cxnSpMk id="114" creationId="{19EB4B9D-0E6E-429B-8985-97F03E887D73}"/>
          </ac:cxnSpMkLst>
        </pc:cxnChg>
      </pc:sldChg>
      <pc:sldChg chg="modSp mod">
        <pc:chgData name="Sarah Bird" userId="5739ef8f-a338-4149-baef-0e6cf453225f" providerId="ADAL" clId="{CFF04BC9-B73E-BA4E-AE84-857EDA72B887}" dt="2020-06-18T19:36:25.716" v="50" actId="20577"/>
        <pc:sldMkLst>
          <pc:docMk/>
          <pc:sldMk cId="886877624" sldId="2076138000"/>
        </pc:sldMkLst>
        <pc:spChg chg="mod">
          <ac:chgData name="Sarah Bird" userId="5739ef8f-a338-4149-baef-0e6cf453225f" providerId="ADAL" clId="{CFF04BC9-B73E-BA4E-AE84-857EDA72B887}" dt="2020-06-18T19:36:25.716" v="50" actId="20577"/>
          <ac:spMkLst>
            <pc:docMk/>
            <pc:sldMk cId="886877624" sldId="2076138000"/>
            <ac:spMk id="2" creationId="{CCBF43A7-B774-5A41-A8A5-D70D95D9490D}"/>
          </ac:spMkLst>
        </pc:spChg>
      </pc:sldChg>
      <pc:sldChg chg="addSp modSp mod">
        <pc:chgData name="Sarah Bird" userId="5739ef8f-a338-4149-baef-0e6cf453225f" providerId="ADAL" clId="{CFF04BC9-B73E-BA4E-AE84-857EDA72B887}" dt="2020-06-18T19:37:07.443" v="53" actId="1076"/>
        <pc:sldMkLst>
          <pc:docMk/>
          <pc:sldMk cId="621234577" sldId="2076138007"/>
        </pc:sldMkLst>
        <pc:spChg chg="add mod">
          <ac:chgData name="Sarah Bird" userId="5739ef8f-a338-4149-baef-0e6cf453225f" providerId="ADAL" clId="{CFF04BC9-B73E-BA4E-AE84-857EDA72B887}" dt="2020-06-18T19:35:30.214" v="0" actId="767"/>
          <ac:spMkLst>
            <pc:docMk/>
            <pc:sldMk cId="621234577" sldId="2076138007"/>
            <ac:spMk id="3" creationId="{0D0F910E-89D7-9C4E-8E9C-B7F650A1E8AF}"/>
          </ac:spMkLst>
        </pc:spChg>
        <pc:picChg chg="mod modCrop">
          <ac:chgData name="Sarah Bird" userId="5739ef8f-a338-4149-baef-0e6cf453225f" providerId="ADAL" clId="{CFF04BC9-B73E-BA4E-AE84-857EDA72B887}" dt="2020-06-18T19:37:07.443" v="53" actId="1076"/>
          <ac:picMkLst>
            <pc:docMk/>
            <pc:sldMk cId="621234577" sldId="2076138007"/>
            <ac:picMk id="7" creationId="{D3F7C46A-B260-4B72-B4F6-E6D076E1920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6/18/20 3:35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6/18/20 3:35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excited to share the latest developments in our machine learning fairness toolkit called Fairlearn which take steps towards enabling to build fairer and more inclusive machine learning models</a:t>
            </a:r>
          </a:p>
        </p:txBody>
      </p:sp>
      <p:sp>
        <p:nvSpPr>
          <p:cNvPr id="4" name="Slide Number Placeholder 3"/>
          <p:cNvSpPr>
            <a:spLocks noGrp="1"/>
          </p:cNvSpPr>
          <p:nvPr>
            <p:ph type="sldNum" sz="quarter" idx="5"/>
          </p:nvPr>
        </p:nvSpPr>
        <p:spPr/>
        <p:txBody>
          <a:bodyPr/>
          <a:lstStyle/>
          <a:p>
            <a:fld id="{D4221E58-5A5F-3043-9559-8785D58C8F27}" type="slidenum">
              <a:rPr lang="en-US" smtClean="0"/>
              <a:pPr/>
              <a:t>1</a:t>
            </a:fld>
            <a:endParaRPr lang="en-US"/>
          </a:p>
        </p:txBody>
      </p:sp>
    </p:spTree>
    <p:extLst>
      <p:ext uri="{BB962C8B-B14F-4D97-AF65-F5344CB8AC3E}">
        <p14:creationId xmlns:p14="http://schemas.microsoft.com/office/powerpoint/2010/main" val="1496334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WhiteNoise</a:t>
            </a:r>
            <a:r>
              <a:rPr lang="en-US" sz="1800">
                <a:effectLst/>
                <a:latin typeface="Calibri" panose="020F0502020204030204" pitchFamily="34" charset="0"/>
                <a:ea typeface="Calibri" panose="020F0502020204030204" pitchFamily="34" charset="0"/>
                <a:cs typeface="Arial" panose="020B0604020202020204" pitchFamily="34" charset="0"/>
              </a:rPr>
              <a:t>, an open source platform, has been co-developed with researchers in Harvard’s institute for </a:t>
            </a:r>
            <a:r>
              <a:rPr lang="en-US" sz="1800" err="1">
                <a:effectLst/>
                <a:latin typeface="Calibri" panose="020F0502020204030204" pitchFamily="34" charset="0"/>
                <a:ea typeface="Calibri" panose="020F0502020204030204" pitchFamily="34" charset="0"/>
                <a:cs typeface="Arial" panose="020B0604020202020204" pitchFamily="34" charset="0"/>
              </a:rPr>
              <a:t>Quantitive</a:t>
            </a:r>
            <a:r>
              <a:rPr lang="en-US" sz="1800">
                <a:effectLst/>
                <a:latin typeface="Calibri" panose="020F0502020204030204" pitchFamily="34" charset="0"/>
                <a:ea typeface="Calibri" panose="020F0502020204030204" pitchFamily="34" charset="0"/>
                <a:cs typeface="Arial" panose="020B0604020202020204" pitchFamily="34" charset="0"/>
              </a:rPr>
              <a:t> Social Sciences and the Privacy Tools Project. The project will be the first system launched as part of the nascent </a:t>
            </a:r>
            <a:r>
              <a:rPr lang="en-US" sz="1800" err="1">
                <a:effectLst/>
                <a:latin typeface="Calibri" panose="020F0502020204030204" pitchFamily="34" charset="0"/>
                <a:ea typeface="Calibri" panose="020F0502020204030204" pitchFamily="34" charset="0"/>
                <a:cs typeface="Arial" panose="020B0604020202020204" pitchFamily="34" charset="0"/>
              </a:rPr>
              <a:t>OpenDP</a:t>
            </a:r>
            <a:r>
              <a:rPr lang="en-US" sz="1800">
                <a:effectLst/>
                <a:latin typeface="Calibri" panose="020F0502020204030204" pitchFamily="34" charset="0"/>
                <a:ea typeface="Calibri" panose="020F0502020204030204" pitchFamily="34" charset="0"/>
                <a:cs typeface="Arial" panose="020B0604020202020204" pitchFamily="34" charset="0"/>
              </a:rPr>
              <a:t> initiative.  The goal is to create a suite of open source capabilities that make it easy for many people to implement differential privacy in their applications.   MAIDAP will be primarily contributing to this open source initiative</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7506BA-21A3-454A-9A4E-09F15674E1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54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0770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06613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9AA809-5405-4454-B642-6E67A38A8639}" type="slidenum">
              <a:rPr lang="en-US" smtClean="0"/>
              <a:t>18</a:t>
            </a:fld>
            <a:endParaRPr lang="en-US"/>
          </a:p>
        </p:txBody>
      </p:sp>
    </p:spTree>
    <p:extLst>
      <p:ext uri="{BB962C8B-B14F-4D97-AF65-F5344CB8AC3E}">
        <p14:creationId xmlns:p14="http://schemas.microsoft.com/office/powerpoint/2010/main" val="414513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6/18/20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395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effectLs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93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0016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WhiteNoise</a:t>
            </a:r>
            <a:r>
              <a:rPr lang="en-US" sz="1800">
                <a:effectLst/>
                <a:latin typeface="Calibri" panose="020F0502020204030204" pitchFamily="34" charset="0"/>
                <a:ea typeface="Calibri" panose="020F0502020204030204" pitchFamily="34" charset="0"/>
                <a:cs typeface="Arial" panose="020B0604020202020204" pitchFamily="34" charset="0"/>
              </a:rPr>
              <a:t>, an open source platform, has been co-developed with researchers in Harvard’s institute for </a:t>
            </a:r>
            <a:r>
              <a:rPr lang="en-US" sz="1800" err="1">
                <a:effectLst/>
                <a:latin typeface="Calibri" panose="020F0502020204030204" pitchFamily="34" charset="0"/>
                <a:ea typeface="Calibri" panose="020F0502020204030204" pitchFamily="34" charset="0"/>
                <a:cs typeface="Arial" panose="020B0604020202020204" pitchFamily="34" charset="0"/>
              </a:rPr>
              <a:t>Quantitive</a:t>
            </a:r>
            <a:r>
              <a:rPr lang="en-US" sz="1800">
                <a:effectLst/>
                <a:latin typeface="Calibri" panose="020F0502020204030204" pitchFamily="34" charset="0"/>
                <a:ea typeface="Calibri" panose="020F0502020204030204" pitchFamily="34" charset="0"/>
                <a:cs typeface="Arial" panose="020B0604020202020204" pitchFamily="34" charset="0"/>
              </a:rPr>
              <a:t> Social Sciences and the Privacy Tools Project. The project will be the first system launched as part of the nascent </a:t>
            </a:r>
            <a:r>
              <a:rPr lang="en-US" sz="1800" err="1">
                <a:effectLst/>
                <a:latin typeface="Calibri" panose="020F0502020204030204" pitchFamily="34" charset="0"/>
                <a:ea typeface="Calibri" panose="020F0502020204030204" pitchFamily="34" charset="0"/>
                <a:cs typeface="Arial" panose="020B0604020202020204" pitchFamily="34" charset="0"/>
              </a:rPr>
              <a:t>OpenDP</a:t>
            </a:r>
            <a:r>
              <a:rPr lang="en-US" sz="1800">
                <a:effectLst/>
                <a:latin typeface="Calibri" panose="020F0502020204030204" pitchFamily="34" charset="0"/>
                <a:ea typeface="Calibri" panose="020F0502020204030204" pitchFamily="34" charset="0"/>
                <a:cs typeface="Arial" panose="020B0604020202020204" pitchFamily="34" charset="0"/>
              </a:rPr>
              <a:t> initiative.  The goal is to create a suite of open source capabilities that make it easy for many people to implement differential privacy in their applications.   MAIDAP will be primarily contributing to this open source initiative</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7506BA-21A3-454A-9A4E-09F15674E1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145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483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1DB57-ECA7-4FAF-8848-4E704272B37A}" type="slidenum">
              <a:rPr lang="en-US" smtClean="0"/>
              <a:t>8</a:t>
            </a:fld>
            <a:endParaRPr lang="en-US"/>
          </a:p>
        </p:txBody>
      </p:sp>
    </p:spTree>
    <p:extLst>
      <p:ext uri="{BB962C8B-B14F-4D97-AF65-F5344CB8AC3E}">
        <p14:creationId xmlns:p14="http://schemas.microsoft.com/office/powerpoint/2010/main" val="163408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err="1">
                <a:effectLst/>
                <a:latin typeface="Calibri" panose="020F0502020204030204" pitchFamily="34" charset="0"/>
                <a:ea typeface="Calibri" panose="020F0502020204030204" pitchFamily="34" charset="0"/>
                <a:cs typeface="Arial" panose="020B0604020202020204" pitchFamily="34" charset="0"/>
              </a:rPr>
              <a:t>WhiteNoise</a:t>
            </a:r>
            <a:r>
              <a:rPr lang="en-US" sz="1800">
                <a:effectLst/>
                <a:latin typeface="Calibri" panose="020F0502020204030204" pitchFamily="34" charset="0"/>
                <a:ea typeface="Calibri" panose="020F0502020204030204" pitchFamily="34" charset="0"/>
                <a:cs typeface="Arial" panose="020B0604020202020204" pitchFamily="34" charset="0"/>
              </a:rPr>
              <a:t>, an open source platform, has been co-developed with researchers in Harvard’s institute for </a:t>
            </a:r>
            <a:r>
              <a:rPr lang="en-US" sz="1800" err="1">
                <a:effectLst/>
                <a:latin typeface="Calibri" panose="020F0502020204030204" pitchFamily="34" charset="0"/>
                <a:ea typeface="Calibri" panose="020F0502020204030204" pitchFamily="34" charset="0"/>
                <a:cs typeface="Arial" panose="020B0604020202020204" pitchFamily="34" charset="0"/>
              </a:rPr>
              <a:t>Quantitive</a:t>
            </a:r>
            <a:r>
              <a:rPr lang="en-US" sz="1800">
                <a:effectLst/>
                <a:latin typeface="Calibri" panose="020F0502020204030204" pitchFamily="34" charset="0"/>
                <a:ea typeface="Calibri" panose="020F0502020204030204" pitchFamily="34" charset="0"/>
                <a:cs typeface="Arial" panose="020B0604020202020204" pitchFamily="34" charset="0"/>
              </a:rPr>
              <a:t> Social Sciences and the Privacy Tools Project. The project will be the first system launched as part of the nascent </a:t>
            </a:r>
            <a:r>
              <a:rPr lang="en-US" sz="1800" err="1">
                <a:effectLst/>
                <a:latin typeface="Calibri" panose="020F0502020204030204" pitchFamily="34" charset="0"/>
                <a:ea typeface="Calibri" panose="020F0502020204030204" pitchFamily="34" charset="0"/>
                <a:cs typeface="Arial" panose="020B0604020202020204" pitchFamily="34" charset="0"/>
              </a:rPr>
              <a:t>OpenDP</a:t>
            </a:r>
            <a:r>
              <a:rPr lang="en-US" sz="1800">
                <a:effectLst/>
                <a:latin typeface="Calibri" panose="020F0502020204030204" pitchFamily="34" charset="0"/>
                <a:ea typeface="Calibri" panose="020F0502020204030204" pitchFamily="34" charset="0"/>
                <a:cs typeface="Arial" panose="020B0604020202020204" pitchFamily="34" charset="0"/>
              </a:rPr>
              <a:t> initiative.  The goal is to create a suite of open source capabilities that make it easy for many people to implement differential privacy in their applications.   MAIDAP will be primarily contributing to this open source initiative</a:t>
            </a:r>
            <a:endParaRPr lang="en-US"/>
          </a:p>
        </p:txBody>
      </p:sp>
      <p:sp>
        <p:nvSpPr>
          <p:cNvPr id="4" name="Slide Number Placeholder 3"/>
          <p:cNvSpPr>
            <a:spLocks noGrp="1"/>
          </p:cNvSpPr>
          <p:nvPr>
            <p:ph type="sldNum" sz="quarter" idx="5"/>
          </p:nvPr>
        </p:nvSpPr>
        <p:spPr/>
        <p:txBody>
          <a:bodyPr/>
          <a:lstStyle/>
          <a:p>
            <a:fld id="{F27506BA-21A3-454A-9A4E-09F15674E157}" type="slidenum">
              <a:rPr lang="en-US" smtClean="0"/>
              <a:t>9</a:t>
            </a:fld>
            <a:endParaRPr lang="en-US"/>
          </a:p>
        </p:txBody>
      </p:sp>
    </p:spTree>
    <p:extLst>
      <p:ext uri="{BB962C8B-B14F-4D97-AF65-F5344CB8AC3E}">
        <p14:creationId xmlns:p14="http://schemas.microsoft.com/office/powerpoint/2010/main" val="588216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Arial" panose="020B0604020202020204" pitchFamily="34" charset="0"/>
              </a:rPr>
              <a:t>WhiteNoise</a:t>
            </a:r>
            <a:r>
              <a:rPr lang="en-US" sz="1800" dirty="0">
                <a:effectLst/>
                <a:latin typeface="Calibri" panose="020F0502020204030204" pitchFamily="34" charset="0"/>
                <a:ea typeface="Calibri" panose="020F0502020204030204" pitchFamily="34" charset="0"/>
                <a:cs typeface="Arial" panose="020B0604020202020204" pitchFamily="34" charset="0"/>
              </a:rPr>
              <a:t>, an open source platform, has been co-developed with researchers in Harvard’s institute for </a:t>
            </a:r>
            <a:r>
              <a:rPr lang="en-US" sz="1800" dirty="0" err="1">
                <a:effectLst/>
                <a:latin typeface="Calibri" panose="020F0502020204030204" pitchFamily="34" charset="0"/>
                <a:ea typeface="Calibri" panose="020F0502020204030204" pitchFamily="34" charset="0"/>
                <a:cs typeface="Arial" panose="020B0604020202020204" pitchFamily="34" charset="0"/>
              </a:rPr>
              <a:t>Quantitive</a:t>
            </a:r>
            <a:r>
              <a:rPr lang="en-US" sz="1800" dirty="0">
                <a:effectLst/>
                <a:latin typeface="Calibri" panose="020F0502020204030204" pitchFamily="34" charset="0"/>
                <a:ea typeface="Calibri" panose="020F0502020204030204" pitchFamily="34" charset="0"/>
                <a:cs typeface="Arial" panose="020B0604020202020204" pitchFamily="34" charset="0"/>
              </a:rPr>
              <a:t> Social Sciences and the Privacy Tools Project. The project will be the first system launched as part of the nascent </a:t>
            </a:r>
            <a:r>
              <a:rPr lang="en-US" sz="1800" dirty="0" err="1">
                <a:effectLst/>
                <a:latin typeface="Calibri" panose="020F0502020204030204" pitchFamily="34" charset="0"/>
                <a:ea typeface="Calibri" panose="020F0502020204030204" pitchFamily="34" charset="0"/>
                <a:cs typeface="Arial" panose="020B0604020202020204" pitchFamily="34" charset="0"/>
              </a:rPr>
              <a:t>OpenDP</a:t>
            </a:r>
            <a:r>
              <a:rPr lang="en-US" sz="1800" dirty="0">
                <a:effectLst/>
                <a:latin typeface="Calibri" panose="020F0502020204030204" pitchFamily="34" charset="0"/>
                <a:ea typeface="Calibri" panose="020F0502020204030204" pitchFamily="34" charset="0"/>
                <a:cs typeface="Arial" panose="020B0604020202020204" pitchFamily="34" charset="0"/>
              </a:rPr>
              <a:t> initiative.  The goal is to create a suite of open source capabilities that make it easy for many people to implement differential privacy in their applications.   MAIDAP will be primarily contributing to this open source initiative</a:t>
            </a:r>
            <a:endParaRPr lang="en-US" dirty="0"/>
          </a:p>
        </p:txBody>
      </p:sp>
      <p:sp>
        <p:nvSpPr>
          <p:cNvPr id="4" name="Slide Number Placeholder 3"/>
          <p:cNvSpPr>
            <a:spLocks noGrp="1"/>
          </p:cNvSpPr>
          <p:nvPr>
            <p:ph type="sldNum" sz="quarter" idx="5"/>
          </p:nvPr>
        </p:nvSpPr>
        <p:spPr/>
        <p:txBody>
          <a:bodyPr/>
          <a:lstStyle/>
          <a:p>
            <a:fld id="{F27506BA-21A3-454A-9A4E-09F15674E157}" type="slidenum">
              <a:rPr lang="en-US" smtClean="0"/>
              <a:t>10</a:t>
            </a:fld>
            <a:endParaRPr lang="en-US"/>
          </a:p>
        </p:txBody>
      </p:sp>
    </p:spTree>
    <p:extLst>
      <p:ext uri="{BB962C8B-B14F-4D97-AF65-F5344CB8AC3E}">
        <p14:creationId xmlns:p14="http://schemas.microsoft.com/office/powerpoint/2010/main" val="923274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Arial" panose="020B0604020202020204" pitchFamily="34" charset="0"/>
              </a:rPr>
              <a:t>WhiteNoise</a:t>
            </a:r>
            <a:r>
              <a:rPr lang="en-US" sz="1800" dirty="0">
                <a:effectLst/>
                <a:latin typeface="Calibri" panose="020F0502020204030204" pitchFamily="34" charset="0"/>
                <a:ea typeface="Calibri" panose="020F0502020204030204" pitchFamily="34" charset="0"/>
                <a:cs typeface="Arial" panose="020B0604020202020204" pitchFamily="34" charset="0"/>
              </a:rPr>
              <a:t>, an open source platform, has been co-developed with researchers in Harvard’s institute for </a:t>
            </a:r>
            <a:r>
              <a:rPr lang="en-US" sz="1800" dirty="0" err="1">
                <a:effectLst/>
                <a:latin typeface="Calibri" panose="020F0502020204030204" pitchFamily="34" charset="0"/>
                <a:ea typeface="Calibri" panose="020F0502020204030204" pitchFamily="34" charset="0"/>
                <a:cs typeface="Arial" panose="020B0604020202020204" pitchFamily="34" charset="0"/>
              </a:rPr>
              <a:t>Quantitive</a:t>
            </a:r>
            <a:r>
              <a:rPr lang="en-US" sz="1800" dirty="0">
                <a:effectLst/>
                <a:latin typeface="Calibri" panose="020F0502020204030204" pitchFamily="34" charset="0"/>
                <a:ea typeface="Calibri" panose="020F0502020204030204" pitchFamily="34" charset="0"/>
                <a:cs typeface="Arial" panose="020B0604020202020204" pitchFamily="34" charset="0"/>
              </a:rPr>
              <a:t> Social Sciences and the Privacy Tools Project. The project will be the first system launched as part of the nascent </a:t>
            </a:r>
            <a:r>
              <a:rPr lang="en-US" sz="1800" dirty="0" err="1">
                <a:effectLst/>
                <a:latin typeface="Calibri" panose="020F0502020204030204" pitchFamily="34" charset="0"/>
                <a:ea typeface="Calibri" panose="020F0502020204030204" pitchFamily="34" charset="0"/>
                <a:cs typeface="Arial" panose="020B0604020202020204" pitchFamily="34" charset="0"/>
              </a:rPr>
              <a:t>OpenDP</a:t>
            </a:r>
            <a:r>
              <a:rPr lang="en-US" sz="1800" dirty="0">
                <a:effectLst/>
                <a:latin typeface="Calibri" panose="020F0502020204030204" pitchFamily="34" charset="0"/>
                <a:ea typeface="Calibri" panose="020F0502020204030204" pitchFamily="34" charset="0"/>
                <a:cs typeface="Arial" panose="020B0604020202020204" pitchFamily="34" charset="0"/>
              </a:rPr>
              <a:t> initiative.  The goal is to create a suite of open source capabilities that make it easy for many people to implement differential privacy in their applications.   MAIDAP will be primarily contributing to this open source initiative</a:t>
            </a:r>
            <a:endParaRPr lang="en-US" dirty="0"/>
          </a:p>
        </p:txBody>
      </p:sp>
      <p:sp>
        <p:nvSpPr>
          <p:cNvPr id="4" name="Slide Number Placeholder 3"/>
          <p:cNvSpPr>
            <a:spLocks noGrp="1"/>
          </p:cNvSpPr>
          <p:nvPr>
            <p:ph type="sldNum" sz="quarter" idx="5"/>
          </p:nvPr>
        </p:nvSpPr>
        <p:spPr/>
        <p:txBody>
          <a:bodyPr/>
          <a:lstStyle/>
          <a:p>
            <a:fld id="{F27506BA-21A3-454A-9A4E-09F15674E157}" type="slidenum">
              <a:rPr lang="en-US" smtClean="0"/>
              <a:t>11</a:t>
            </a:fld>
            <a:endParaRPr lang="en-US"/>
          </a:p>
        </p:txBody>
      </p:sp>
    </p:spTree>
    <p:extLst>
      <p:ext uri="{BB962C8B-B14F-4D97-AF65-F5344CB8AC3E}">
        <p14:creationId xmlns:p14="http://schemas.microsoft.com/office/powerpoint/2010/main" val="1460014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2818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068642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035808"/>
            <a:ext cx="9144000" cy="498598"/>
          </a:xfrm>
          <a:noFill/>
        </p:spPr>
        <p:txBody>
          <a:bodyPr lIns="0" tIns="0" rIns="0" bIns="0" anchor="b" anchorCtr="0">
            <a:spAutoFit/>
          </a:bodyPr>
          <a:lstStyle>
            <a:lvl1pPr algn="ctr"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3518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035808"/>
            <a:ext cx="9144000" cy="498598"/>
          </a:xfrm>
          <a:noFill/>
        </p:spPr>
        <p:txBody>
          <a:bodyPr lIns="0" tIns="0" rIns="0" bIns="0" anchor="b" anchorCtr="0">
            <a:spAutoFit/>
          </a:bodyPr>
          <a:lstStyle>
            <a:lvl1pPr algn="ctr"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n-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5332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B9FC37-519D-453C-B545-6E351DF97B55}"/>
              </a:ext>
            </a:extLst>
          </p:cNvPr>
          <p:cNvSpPr/>
          <p:nvPr userDrawn="1"/>
        </p:nvSpPr>
        <p:spPr>
          <a:xfrm>
            <a:off x="4557953" y="1959676"/>
            <a:ext cx="3182112" cy="2742953"/>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prstClr val="white"/>
              </a:solidFill>
              <a:effectLst/>
              <a:uLnTx/>
              <a:uFillTx/>
              <a:latin typeface="Calibri" panose="020F0502020204030204"/>
            </a:endParaRPr>
          </a:p>
        </p:txBody>
      </p:sp>
      <p:sp>
        <p:nvSpPr>
          <p:cNvPr id="6" name="Rectangle 5">
            <a:extLst>
              <a:ext uri="{FF2B5EF4-FFF2-40B4-BE49-F238E27FC236}">
                <a16:creationId xmlns:a16="http://schemas.microsoft.com/office/drawing/2014/main" id="{590A8740-5063-4252-85C2-B6D624ADD201}"/>
              </a:ext>
            </a:extLst>
          </p:cNvPr>
          <p:cNvSpPr/>
          <p:nvPr userDrawn="1"/>
        </p:nvSpPr>
        <p:spPr>
          <a:xfrm>
            <a:off x="935014" y="1988940"/>
            <a:ext cx="3182112" cy="2721840"/>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prstClr val="white"/>
              </a:solidFill>
              <a:effectLst/>
              <a:uLnTx/>
              <a:uFillTx/>
              <a:latin typeface="Calibri" panose="020F0502020204030204"/>
            </a:endParaRPr>
          </a:p>
        </p:txBody>
      </p:sp>
      <p:sp>
        <p:nvSpPr>
          <p:cNvPr id="8" name="Rectangle 7">
            <a:extLst>
              <a:ext uri="{FF2B5EF4-FFF2-40B4-BE49-F238E27FC236}">
                <a16:creationId xmlns:a16="http://schemas.microsoft.com/office/drawing/2014/main" id="{638D90DC-5AC9-446A-9A60-AF0085AD9A6B}"/>
              </a:ext>
            </a:extLst>
          </p:cNvPr>
          <p:cNvSpPr/>
          <p:nvPr userDrawn="1"/>
        </p:nvSpPr>
        <p:spPr>
          <a:xfrm>
            <a:off x="8180891" y="1959677"/>
            <a:ext cx="3182112" cy="2742952"/>
          </a:xfrm>
          <a:prstGeom prst="rect">
            <a:avLst/>
          </a:prstGeom>
          <a:solidFill>
            <a:schemeClr val="bg1"/>
          </a:solidFill>
          <a:ln w="38100">
            <a:noFill/>
          </a:ln>
          <a:effectLst>
            <a:outerShdw blurRad="368300" sx="102000" sy="102000" algn="ctr" rotWithShape="0">
              <a:schemeClr val="accent2"/>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prstClr val="white"/>
              </a:solidFill>
              <a:effectLst/>
              <a:uLnTx/>
              <a:uFillTx/>
              <a:latin typeface="Calibri" panose="020F0502020204030204"/>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935014" y="3429000"/>
            <a:ext cx="3182112" cy="2062103"/>
          </a:xfrm>
        </p:spPr>
        <p:txBody>
          <a:bodyPr lIns="182880" rIns="182880"/>
          <a:lstStyle>
            <a:lvl1pPr marL="0" indent="0" algn="ctr">
              <a:spcBef>
                <a:spcPts val="0"/>
              </a:spcBef>
              <a:spcAft>
                <a:spcPts val="1800"/>
              </a:spcAft>
              <a:buNone/>
              <a:defRPr>
                <a:solidFill>
                  <a:schemeClr val="accent1"/>
                </a:solidFill>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lgn="ctr">
              <a:spcBef>
                <a:spcPts val="0"/>
              </a:spcBef>
              <a:spcAft>
                <a:spcPts val="1800"/>
              </a:spcAft>
              <a:buFont typeface="Arial" panose="020B0604020202020204" pitchFamily="34" charset="0"/>
              <a:buNone/>
              <a:defRPr sz="1200"/>
            </a:lvl6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4557953" y="3429000"/>
            <a:ext cx="3182112" cy="2062103"/>
          </a:xfrm>
        </p:spPr>
        <p:txBody>
          <a:bodyPr lIns="182880" rIns="182880"/>
          <a:lstStyle>
            <a:lvl1pPr marL="0" indent="0" algn="ctr">
              <a:spcBef>
                <a:spcPts val="0"/>
              </a:spcBef>
              <a:spcAft>
                <a:spcPts val="1800"/>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200"/>
              </a:spcAft>
              <a:buNone/>
              <a:defRPr lang="en-US" sz="1200" kern="1200" dirty="0">
                <a:solidFill>
                  <a:schemeClr val="tx1"/>
                </a:solidFill>
                <a:latin typeface="+mn-lt"/>
                <a:ea typeface="+mn-ea"/>
                <a:cs typeface="+mn-cs"/>
              </a:defRPr>
            </a:lvl6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a:p>
            <a:pPr marL="171450" lvl="5" indent="-171450" algn="ctr" defTabSz="932742" rtl="0" eaLnBrk="1" latinLnBrk="0" hangingPunct="1">
              <a:spcBef>
                <a:spcPts val="0"/>
              </a:spcBef>
            </a:pPr>
            <a:r>
              <a:rPr lang="en-US" dirty="0"/>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8180891" y="3429000"/>
            <a:ext cx="3182112" cy="2062103"/>
          </a:xfrm>
        </p:spPr>
        <p:txBody>
          <a:bodyPr lIns="182880" rIns="182880"/>
          <a:lstStyle>
            <a:lvl1pPr marL="0" indent="0" algn="ctr">
              <a:spcBef>
                <a:spcPts val="0"/>
              </a:spcBef>
              <a:spcAft>
                <a:spcPts val="1800"/>
              </a:spcAft>
              <a:buNone/>
              <a:defRPr>
                <a:solidFill>
                  <a:schemeClr val="accent1"/>
                </a:solidFill>
                <a:latin typeface="+mj-lt"/>
              </a:defRPr>
            </a:lvl1pPr>
            <a:lvl2pPr marL="0" indent="0" algn="ctr">
              <a:buNone/>
              <a:defRPr/>
            </a:lvl2pPr>
            <a:lvl3pPr marL="0" indent="0" algn="ctr">
              <a:buNone/>
              <a:defRPr/>
            </a:lvl3pPr>
            <a:lvl4pPr marL="0" indent="0" algn="ctr">
              <a:buNone/>
              <a:defRPr/>
            </a:lvl4pPr>
            <a:lvl5pPr marL="0" indent="0" algn="ctr">
              <a:spcBef>
                <a:spcPts val="600"/>
              </a:spcBef>
              <a:spcAft>
                <a:spcPts val="0"/>
              </a:spcAft>
              <a:buNone/>
              <a:defRPr/>
            </a:lvl5pPr>
            <a:lvl6pPr marL="0" indent="0">
              <a:spcAft>
                <a:spcPts val="1200"/>
              </a:spcAft>
              <a:buNone/>
              <a:defRPr lang="en-US" sz="1200" kern="1200" dirty="0">
                <a:solidFill>
                  <a:schemeClr val="tx1"/>
                </a:solidFill>
                <a:latin typeface="+mn-lt"/>
                <a:ea typeface="+mn-ea"/>
                <a:cs typeface="+mn-cs"/>
              </a:defRPr>
            </a:lvl6pPr>
          </a:lstStyle>
          <a:p>
            <a:pPr lvl="0"/>
            <a:r>
              <a:rPr lang="en-US" dirty="0"/>
              <a:t>Click to edit</a:t>
            </a:r>
          </a:p>
          <a:p>
            <a:pPr lvl="1"/>
            <a:r>
              <a:rPr lang="en-US" dirty="0"/>
              <a:t>Second level</a:t>
            </a:r>
          </a:p>
          <a:p>
            <a:pPr lvl="2"/>
            <a:r>
              <a:rPr lang="en-US" dirty="0"/>
              <a:t>Third level</a:t>
            </a:r>
          </a:p>
          <a:p>
            <a:pPr lvl="3"/>
            <a:r>
              <a:rPr lang="en-US" dirty="0"/>
              <a:t>Fourth level</a:t>
            </a:r>
          </a:p>
          <a:p>
            <a:pPr lvl="4"/>
            <a:r>
              <a:rPr lang="en-US" dirty="0"/>
              <a:t>Fifth level</a:t>
            </a:r>
          </a:p>
          <a:p>
            <a:pPr marL="171450" lvl="5" indent="-171450" algn="ctr" defTabSz="932742" rtl="0" eaLnBrk="1" latinLnBrk="0" hangingPunct="1">
              <a:spcBef>
                <a:spcPts val="0"/>
              </a:spcBef>
            </a:pPr>
            <a:r>
              <a:rPr lang="en-US" dirty="0"/>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40039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1704526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8B0-38F1-F44A-A2B9-00217E0CE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DF17E4-0F79-1344-86B0-BBF3BEEF2C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81BECF-B5B2-654D-BECB-1CA5BAC0A4B4}"/>
              </a:ext>
            </a:extLst>
          </p:cNvPr>
          <p:cNvSpPr>
            <a:spLocks noGrp="1"/>
          </p:cNvSpPr>
          <p:nvPr>
            <p:ph type="dt" sz="half" idx="10"/>
          </p:nvPr>
        </p:nvSpPr>
        <p:spPr/>
        <p:txBody>
          <a:bodyPr/>
          <a:lstStyle/>
          <a:p>
            <a:fld id="{3D2AC8B6-206E-4941-A594-A009193BF1AE}" type="datetimeFigureOut">
              <a:rPr lang="en-US" smtClean="0"/>
              <a:t>6/18/20</a:t>
            </a:fld>
            <a:endParaRPr lang="en-US"/>
          </a:p>
        </p:txBody>
      </p:sp>
      <p:sp>
        <p:nvSpPr>
          <p:cNvPr id="5" name="Footer Placeholder 4">
            <a:extLst>
              <a:ext uri="{FF2B5EF4-FFF2-40B4-BE49-F238E27FC236}">
                <a16:creationId xmlns:a16="http://schemas.microsoft.com/office/drawing/2014/main" id="{F15E09FF-44F2-E64D-93FA-635F90855D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649B0-58B9-0C47-92C0-40BA2F26B8DF}"/>
              </a:ext>
            </a:extLst>
          </p:cNvPr>
          <p:cNvSpPr>
            <a:spLocks noGrp="1"/>
          </p:cNvSpPr>
          <p:nvPr>
            <p:ph type="sldNum" sz="quarter" idx="12"/>
          </p:nvPr>
        </p:nvSpPr>
        <p:spPr/>
        <p:txBody>
          <a:bodyPr/>
          <a:lstStyle/>
          <a:p>
            <a:fld id="{B143C314-00A3-EF45-BA2E-B59420152A8A}" type="slidenum">
              <a:rPr lang="en-US" smtClean="0"/>
              <a:t>‹#›</a:t>
            </a:fld>
            <a:endParaRPr lang="en-US"/>
          </a:p>
        </p:txBody>
      </p:sp>
    </p:spTree>
    <p:extLst>
      <p:ext uri="{BB962C8B-B14F-4D97-AF65-F5344CB8AC3E}">
        <p14:creationId xmlns:p14="http://schemas.microsoft.com/office/powerpoint/2010/main" val="1928499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7782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74" r:id="rId6"/>
    <p:sldLayoutId id="2147484913" r:id="rId7"/>
    <p:sldLayoutId id="2147484886" r:id="rId8"/>
    <p:sldLayoutId id="2147484887" r:id="rId9"/>
    <p:sldLayoutId id="2147484888" r:id="rId10"/>
    <p:sldLayoutId id="2147484975" r:id="rId11"/>
    <p:sldLayoutId id="2147484889" r:id="rId12"/>
    <p:sldLayoutId id="2147484973" r:id="rId13"/>
    <p:sldLayoutId id="2147484890" r:id="rId14"/>
    <p:sldLayoutId id="2147484928" r:id="rId15"/>
    <p:sldLayoutId id="2147484929" r:id="rId16"/>
    <p:sldLayoutId id="2147484930" r:id="rId17"/>
    <p:sldLayoutId id="2147484894" r:id="rId18"/>
    <p:sldLayoutId id="2147484895" r:id="rId19"/>
    <p:sldLayoutId id="2147484896" r:id="rId20"/>
    <p:sldLayoutId id="2147484897" r:id="rId21"/>
    <p:sldLayoutId id="2147484898" r:id="rId22"/>
    <p:sldLayoutId id="2147484933" r:id="rId23"/>
    <p:sldLayoutId id="2147484900" r:id="rId24"/>
    <p:sldLayoutId id="2147484901" r:id="rId25"/>
    <p:sldLayoutId id="2147484903" r:id="rId26"/>
    <p:sldLayoutId id="2147484904" r:id="rId27"/>
    <p:sldLayoutId id="2147484971" r:id="rId28"/>
    <p:sldLayoutId id="2147484972" r:id="rId29"/>
    <p:sldLayoutId id="2147484905" r:id="rId30"/>
    <p:sldLayoutId id="2147484906" r:id="rId31"/>
    <p:sldLayoutId id="2147484943" r:id="rId32"/>
    <p:sldLayoutId id="2147484944" r:id="rId33"/>
    <p:sldLayoutId id="2147484945" r:id="rId34"/>
    <p:sldLayoutId id="2147484907" r:id="rId35"/>
    <p:sldLayoutId id="2147484908" r:id="rId36"/>
    <p:sldLayoutId id="2147484909" r:id="rId37"/>
    <p:sldLayoutId id="2147484976" r:id="rId38"/>
    <p:sldLayoutId id="2147484978" r:id="rId39"/>
    <p:sldLayoutId id="214748497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3.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8.xml"/><Relationship Id="rId1" Type="http://schemas.openxmlformats.org/officeDocument/2006/relationships/tags" Target="../tags/tag3.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github.com/IntelAI/he-transformer"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github.com/morfix-io/node-seal" TargetMode="External"/><Relationship Id="rId5" Type="http://schemas.openxmlformats.org/officeDocument/2006/relationships/hyperlink" Target="https://github.com/Accenture/pyheal" TargetMode="External"/><Relationship Id="rId4" Type="http://schemas.openxmlformats.org/officeDocument/2006/relationships/hyperlink" Target="https://github.com/Microsoft/SEA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jpeg"/><Relationship Id="rId1" Type="http://schemas.openxmlformats.org/officeDocument/2006/relationships/slideLayout" Target="../slideLayouts/slideLayout11.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13" Type="http://schemas.openxmlformats.org/officeDocument/2006/relationships/hyperlink" Target="https://aka.ms/SEALonAML" TargetMode="External"/><Relationship Id="rId3" Type="http://schemas.openxmlformats.org/officeDocument/2006/relationships/hyperlink" Target="https://aka.ms/RAIresources" TargetMode="External"/><Relationship Id="rId7" Type="http://schemas.openxmlformats.org/officeDocument/2006/relationships/hyperlink" Target="https://nam06.safelinks.protection.outlook.com/?url=https%3A%2F%2Ftwitter.com%2Fopendp_io&amp;data=02%7C01%7CSarah.Bird%40microsoft.com%7C32e8d7e5fcc341b6664308d7f67d0aef%7C72f988bf86f141af91ab2d7cd011db47%7C1%7C0%7C637248889229988441&amp;sdata=0xyXL4SFkmiHT%2BB698qsqGw8ZsHPA1uqtBNNAOR%2Fg58%3D&amp;reserved=0" TargetMode="External"/><Relationship Id="rId12" Type="http://schemas.openxmlformats.org/officeDocument/2006/relationships/hyperlink" Target="https://docs.microsoft.com/azure/machine-learning/how-to-homomorphic-encryption-seal"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hyperlink" Target="https://nam06.safelinks.protection.outlook.com/?url=http%3A%2F%2Fopendp.io%2F&amp;data=02%7C01%7CSarah.Bird%40microsoft.com%7C32e8d7e5fcc341b6664308d7f67d0aef%7C72f988bf86f141af91ab2d7cd011db47%7C1%7C0%7C637248889229978445&amp;sdata=8C8lpKH1B8VPOBqdHhsRMraIuisyyIw1Dwm8x9Ejio4%3D&amp;reserved=0" TargetMode="External"/><Relationship Id="rId11" Type="http://schemas.openxmlformats.org/officeDocument/2006/relationships/hyperlink" Target="https://github.com/Microsoft/SEAL" TargetMode="External"/><Relationship Id="rId5" Type="http://schemas.openxmlformats.org/officeDocument/2006/relationships/hyperlink" Target="https://docs.microsoft.com/en-us/azure/machine-learning/concept-responsible-ml" TargetMode="External"/><Relationship Id="rId10" Type="http://schemas.openxmlformats.org/officeDocument/2006/relationships/hyperlink" Target="https://docs.microsoft.com/azure/machine-learning/how-to-differential-privacy" TargetMode="External"/><Relationship Id="rId4" Type="http://schemas.openxmlformats.org/officeDocument/2006/relationships/hyperlink" Target="https://azure.microsoft.com/en-us/services/machine-learning/" TargetMode="External"/><Relationship Id="rId9" Type="http://schemas.openxmlformats.org/officeDocument/2006/relationships/hyperlink" Target="https://docs.microsoft.com/azure/machine-learning/concept-differential-privac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8.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8.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2DD97-7BD1-4D5F-AA97-B5DB967CAAA5}"/>
              </a:ext>
            </a:extLst>
          </p:cNvPr>
          <p:cNvPicPr>
            <a:picLocks noChangeAspect="1"/>
          </p:cNvPicPr>
          <p:nvPr/>
        </p:nvPicPr>
        <p:blipFill>
          <a:blip r:embed="rId3"/>
          <a:stretch>
            <a:fillRect/>
          </a:stretch>
        </p:blipFill>
        <p:spPr>
          <a:xfrm>
            <a:off x="3916215" y="0"/>
            <a:ext cx="8275785" cy="6858000"/>
          </a:xfrm>
          <a:prstGeom prst="rect">
            <a:avLst/>
          </a:prstGeom>
        </p:spPr>
      </p:pic>
      <p:sp>
        <p:nvSpPr>
          <p:cNvPr id="3" name="Rectangle 2">
            <a:extLst>
              <a:ext uri="{FF2B5EF4-FFF2-40B4-BE49-F238E27FC236}">
                <a16:creationId xmlns:a16="http://schemas.microsoft.com/office/drawing/2014/main" id="{354CAEC3-FBEB-40CE-990E-13EC86A726D3}"/>
              </a:ext>
            </a:extLst>
          </p:cNvPr>
          <p:cNvSpPr/>
          <p:nvPr/>
        </p:nvSpPr>
        <p:spPr>
          <a:xfrm>
            <a:off x="2438100" y="10"/>
            <a:ext cx="7229972" cy="6857990"/>
          </a:xfrm>
          <a:prstGeom prst="rect">
            <a:avLst/>
          </a:prstGeom>
          <a:gradFill>
            <a:gsLst>
              <a:gs pos="38000">
                <a:schemeClr val="bg1"/>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30107"/>
            <a:ext cx="5753653" cy="1723549"/>
          </a:xfrm>
          <a:noFill/>
        </p:spPr>
        <p:txBody>
          <a:bodyPr/>
          <a:lstStyle/>
          <a:p>
            <a:r>
              <a:rPr lang="en-US" sz="4000" dirty="0"/>
              <a:t>Responsible ML: </a:t>
            </a:r>
            <a:br>
              <a:rPr lang="en-US" sz="4000" dirty="0"/>
            </a:br>
            <a:r>
              <a:rPr lang="en-US" sz="2400" dirty="0"/>
              <a:t>Protecting privacy and preserving confidentiality in machine learning and data analytics</a:t>
            </a:r>
            <a:endParaRPr lang="en-US" sz="2400" dirty="0">
              <a:latin typeface="+mn-lt"/>
              <a:ea typeface="+mj-lt"/>
              <a:cs typeface="Segoe UI"/>
            </a:endParaRP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1077218"/>
          </a:xfrm>
        </p:spPr>
        <p:txBody>
          <a:bodyPr vert="horz" wrap="square" lIns="0" tIns="0" rIns="0" bIns="0" rtlCol="0" anchor="t">
            <a:spAutoFit/>
          </a:bodyPr>
          <a:lstStyle/>
          <a:p>
            <a:r>
              <a:rPr lang="en-US" sz="2800" dirty="0">
                <a:latin typeface="Segoe UI Light" panose="020B0502040204020203" pitchFamily="34" charset="0"/>
                <a:cs typeface="Segoe UI Light" panose="020B0502040204020203" pitchFamily="34" charset="0"/>
              </a:rPr>
              <a:t>Sarah Bird</a:t>
            </a:r>
          </a:p>
          <a:p>
            <a:r>
              <a:rPr lang="en-US" sz="1800" dirty="0">
                <a:latin typeface="Segoe UI Light" panose="020B0502040204020203" pitchFamily="34" charset="0"/>
                <a:cs typeface="Segoe UI Light" panose="020B0502040204020203" pitchFamily="34" charset="0"/>
              </a:rPr>
              <a:t>Principal Program Manager, Azure AI</a:t>
            </a:r>
          </a:p>
          <a:p>
            <a:endParaRPr lang="en-US"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95753845"/>
      </p:ext>
    </p:extLst>
  </p:cSld>
  <p:clrMapOvr>
    <a:masterClrMapping/>
  </p:clrMapOvr>
  <mc:AlternateContent xmlns:mc="http://schemas.openxmlformats.org/markup-compatibility/2006" xmlns:p14="http://schemas.microsoft.com/office/powerpoint/2010/main">
    <mc:Choice Requires="p14">
      <p:transition spd="med" p14:dur="700" advTm="5490">
        <p:fade/>
      </p:transition>
    </mc:Choice>
    <mc:Fallback xmlns="">
      <p:transition spd="med" advTm="549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0CF8-6009-4CAA-83B5-5F19BC5155B5}"/>
              </a:ext>
            </a:extLst>
          </p:cNvPr>
          <p:cNvSpPr>
            <a:spLocks noGrp="1"/>
          </p:cNvSpPr>
          <p:nvPr>
            <p:ph type="title" idx="4294967295"/>
          </p:nvPr>
        </p:nvSpPr>
        <p:spPr>
          <a:xfrm>
            <a:off x="3259138" y="282575"/>
            <a:ext cx="8932862" cy="652463"/>
          </a:xfrm>
        </p:spPr>
        <p:txBody>
          <a:bodyPr>
            <a:normAutofit/>
          </a:bodyPr>
          <a:lstStyle/>
          <a:p>
            <a:r>
              <a:rPr lang="en-US" sz="2800" dirty="0">
                <a:latin typeface="+mn-lt"/>
                <a:cs typeface="Segoe UI Light"/>
              </a:rPr>
              <a:t>Differential Privacy for Machine Learning and Analytics</a:t>
            </a:r>
            <a:endParaRPr lang="en-US" sz="1600" dirty="0">
              <a:latin typeface="+mn-lt"/>
              <a:cs typeface="Segoe UI Light"/>
            </a:endParaRPr>
          </a:p>
        </p:txBody>
      </p:sp>
      <p:pic>
        <p:nvPicPr>
          <p:cNvPr id="45" name="Content Placeholder 4" descr="A picture containing drawing&#10;&#10;Description automatically generated">
            <a:extLst>
              <a:ext uri="{FF2B5EF4-FFF2-40B4-BE49-F238E27FC236}">
                <a16:creationId xmlns:a16="http://schemas.microsoft.com/office/drawing/2014/main" id="{14BF5387-2490-6548-B5AA-E4EA2D101E8E}"/>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183313" y="1590675"/>
            <a:ext cx="6008687" cy="4244975"/>
          </a:xfrm>
        </p:spPr>
      </p:pic>
      <p:sp>
        <p:nvSpPr>
          <p:cNvPr id="4" name="Rectangle 3">
            <a:extLst>
              <a:ext uri="{FF2B5EF4-FFF2-40B4-BE49-F238E27FC236}">
                <a16:creationId xmlns:a16="http://schemas.microsoft.com/office/drawing/2014/main" id="{E2D2C0E8-8D39-9A40-8D86-F8134E461207}"/>
              </a:ext>
            </a:extLst>
          </p:cNvPr>
          <p:cNvSpPr/>
          <p:nvPr/>
        </p:nvSpPr>
        <p:spPr>
          <a:xfrm>
            <a:off x="251261" y="6275594"/>
            <a:ext cx="4231351" cy="369332"/>
          </a:xfrm>
          <a:prstGeom prst="rect">
            <a:avLst/>
          </a:prstGeom>
        </p:spPr>
        <p:txBody>
          <a:bodyPr wrap="none">
            <a:spAutoFit/>
          </a:bodyPr>
          <a:lstStyle/>
          <a:p>
            <a:r>
              <a:rPr lang="en-US" i="1">
                <a:solidFill>
                  <a:schemeClr val="bg1"/>
                </a:solidFill>
                <a:latin typeface="Segoe UI Light" panose="020B0502040204020203" pitchFamily="34" charset="0"/>
                <a:cs typeface="Segoe UI Light" panose="020B0502040204020203" pitchFamily="34" charset="0"/>
              </a:rPr>
              <a:t>https://github.com/opendifferentialprivacy</a:t>
            </a:r>
          </a:p>
        </p:txBody>
      </p:sp>
      <p:pic>
        <p:nvPicPr>
          <p:cNvPr id="7" name="Picture 6">
            <a:extLst>
              <a:ext uri="{FF2B5EF4-FFF2-40B4-BE49-F238E27FC236}">
                <a16:creationId xmlns:a16="http://schemas.microsoft.com/office/drawing/2014/main" id="{D3F7C46A-B260-4B72-B4F6-E6D076E1920F}"/>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t="1" r="76845" b="-22506"/>
          <a:stretch/>
        </p:blipFill>
        <p:spPr>
          <a:xfrm>
            <a:off x="298275" y="213074"/>
            <a:ext cx="661096" cy="630951"/>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0C7C70A9-089C-8844-8819-FA6129F7B721}"/>
              </a:ext>
            </a:extLst>
          </p:cNvPr>
          <p:cNvPicPr>
            <a:picLocks noChangeAspect="1"/>
          </p:cNvPicPr>
          <p:nvPr/>
        </p:nvPicPr>
        <p:blipFill>
          <a:blip r:embed="rId6">
            <a:duotone>
              <a:prstClr val="black"/>
              <a:schemeClr val="accent1">
                <a:tint val="45000"/>
                <a:satMod val="400000"/>
              </a:schemeClr>
            </a:duotone>
          </a:blip>
          <a:stretch>
            <a:fillRect/>
          </a:stretch>
        </p:blipFill>
        <p:spPr>
          <a:xfrm>
            <a:off x="959371" y="1197411"/>
            <a:ext cx="673100" cy="787400"/>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F489A19E-5438-5744-9E93-52CCB61D0565}"/>
              </a:ext>
            </a:extLst>
          </p:cNvPr>
          <p:cNvPicPr>
            <a:picLocks noChangeAspect="1"/>
          </p:cNvPicPr>
          <p:nvPr/>
        </p:nvPicPr>
        <p:blipFill>
          <a:blip r:embed="rId7">
            <a:duotone>
              <a:prstClr val="black"/>
              <a:schemeClr val="accent1">
                <a:tint val="45000"/>
                <a:satMod val="400000"/>
              </a:schemeClr>
            </a:duotone>
          </a:blip>
          <a:stretch>
            <a:fillRect/>
          </a:stretch>
        </p:blipFill>
        <p:spPr>
          <a:xfrm>
            <a:off x="1033960" y="2567178"/>
            <a:ext cx="495300" cy="546100"/>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8ACAF00F-49FE-8843-9349-7AFCDAE7EE2E}"/>
              </a:ext>
            </a:extLst>
          </p:cNvPr>
          <p:cNvPicPr>
            <a:picLocks noChangeAspect="1"/>
          </p:cNvPicPr>
          <p:nvPr/>
        </p:nvPicPr>
        <p:blipFill>
          <a:blip r:embed="rId8">
            <a:duotone>
              <a:prstClr val="black"/>
              <a:schemeClr val="accent1">
                <a:tint val="45000"/>
                <a:satMod val="400000"/>
              </a:schemeClr>
            </a:duotone>
          </a:blip>
          <a:stretch>
            <a:fillRect/>
          </a:stretch>
        </p:blipFill>
        <p:spPr>
          <a:xfrm>
            <a:off x="1033960" y="3717573"/>
            <a:ext cx="495300" cy="520700"/>
          </a:xfrm>
          <a:prstGeom prst="rect">
            <a:avLst/>
          </a:prstGeom>
        </p:spPr>
      </p:pic>
      <p:pic>
        <p:nvPicPr>
          <p:cNvPr id="17" name="Picture 16" descr="A picture containing drawing, clock&#10;&#10;Description automatically generated">
            <a:extLst>
              <a:ext uri="{FF2B5EF4-FFF2-40B4-BE49-F238E27FC236}">
                <a16:creationId xmlns:a16="http://schemas.microsoft.com/office/drawing/2014/main" id="{A0CB4F17-595C-1F4A-B55E-DA4B14BA2DB8}"/>
              </a:ext>
            </a:extLst>
          </p:cNvPr>
          <p:cNvPicPr>
            <a:picLocks noChangeAspect="1"/>
          </p:cNvPicPr>
          <p:nvPr/>
        </p:nvPicPr>
        <p:blipFill>
          <a:blip r:embed="rId9">
            <a:duotone>
              <a:prstClr val="black"/>
              <a:schemeClr val="accent1">
                <a:tint val="45000"/>
                <a:satMod val="400000"/>
              </a:schemeClr>
            </a:duotone>
          </a:blip>
          <a:stretch>
            <a:fillRect/>
          </a:stretch>
        </p:blipFill>
        <p:spPr>
          <a:xfrm>
            <a:off x="1046290" y="5073111"/>
            <a:ext cx="499262" cy="512064"/>
          </a:xfrm>
          <a:prstGeom prst="rect">
            <a:avLst/>
          </a:prstGeom>
        </p:spPr>
      </p:pic>
      <p:sp>
        <p:nvSpPr>
          <p:cNvPr id="18" name="TextBox 17">
            <a:extLst>
              <a:ext uri="{FF2B5EF4-FFF2-40B4-BE49-F238E27FC236}">
                <a16:creationId xmlns:a16="http://schemas.microsoft.com/office/drawing/2014/main" id="{5D273331-C10F-294B-A6A6-F7A21D56855A}"/>
              </a:ext>
            </a:extLst>
          </p:cNvPr>
          <p:cNvSpPr txBox="1"/>
          <p:nvPr/>
        </p:nvSpPr>
        <p:spPr>
          <a:xfrm>
            <a:off x="1750399" y="1412953"/>
            <a:ext cx="1924359" cy="553998"/>
          </a:xfrm>
          <a:prstGeom prst="rect">
            <a:avLst/>
          </a:prstGeom>
          <a:noFill/>
        </p:spPr>
        <p:txBody>
          <a:bodyPr wrap="square" lIns="0" tIns="0" rIns="0" bIns="0" rtlCol="0">
            <a:spAutoFit/>
          </a:bodyPr>
          <a:lstStyle/>
          <a:p>
            <a:pPr algn="l"/>
            <a:r>
              <a:rPr lang="en-US" sz="2000" dirty="0">
                <a:solidFill>
                  <a:schemeClr val="accent1"/>
                </a:solidFill>
              </a:rPr>
              <a:t>Native Runtime</a:t>
            </a:r>
          </a:p>
          <a:p>
            <a:pPr algn="l"/>
            <a:r>
              <a:rPr lang="en-US" sz="1600" dirty="0"/>
              <a:t>C,C++, Python, R</a:t>
            </a:r>
          </a:p>
        </p:txBody>
      </p:sp>
      <p:sp>
        <p:nvSpPr>
          <p:cNvPr id="70" name="TextBox 69">
            <a:extLst>
              <a:ext uri="{FF2B5EF4-FFF2-40B4-BE49-F238E27FC236}">
                <a16:creationId xmlns:a16="http://schemas.microsoft.com/office/drawing/2014/main" id="{12C57682-104B-2B49-B043-C1E5B7FAF012}"/>
              </a:ext>
            </a:extLst>
          </p:cNvPr>
          <p:cNvSpPr txBox="1"/>
          <p:nvPr/>
        </p:nvSpPr>
        <p:spPr>
          <a:xfrm>
            <a:off x="1750398" y="5039098"/>
            <a:ext cx="3143574" cy="800219"/>
          </a:xfrm>
          <a:prstGeom prst="rect">
            <a:avLst/>
          </a:prstGeom>
          <a:noFill/>
        </p:spPr>
        <p:txBody>
          <a:bodyPr wrap="square" lIns="0" tIns="0" rIns="0" bIns="0" rtlCol="0">
            <a:spAutoFit/>
          </a:bodyPr>
          <a:lstStyle/>
          <a:p>
            <a:pPr algn="l"/>
            <a:r>
              <a:rPr lang="en-US" sz="2000" dirty="0">
                <a:solidFill>
                  <a:schemeClr val="accent1"/>
                </a:solidFill>
              </a:rPr>
              <a:t>Validator</a:t>
            </a:r>
          </a:p>
          <a:p>
            <a:pPr algn="l"/>
            <a:r>
              <a:rPr lang="en-US" sz="1600" dirty="0"/>
              <a:t>Automatically stress test DP algorithms</a:t>
            </a:r>
          </a:p>
        </p:txBody>
      </p:sp>
      <p:sp>
        <p:nvSpPr>
          <p:cNvPr id="71" name="TextBox 70">
            <a:extLst>
              <a:ext uri="{FF2B5EF4-FFF2-40B4-BE49-F238E27FC236}">
                <a16:creationId xmlns:a16="http://schemas.microsoft.com/office/drawing/2014/main" id="{B14F5F57-1255-9049-9393-08F0D0AF43E3}"/>
              </a:ext>
            </a:extLst>
          </p:cNvPr>
          <p:cNvSpPr txBox="1"/>
          <p:nvPr/>
        </p:nvSpPr>
        <p:spPr>
          <a:xfrm>
            <a:off x="1750398" y="3734229"/>
            <a:ext cx="3143574" cy="1046440"/>
          </a:xfrm>
          <a:prstGeom prst="rect">
            <a:avLst/>
          </a:prstGeom>
          <a:noFill/>
        </p:spPr>
        <p:txBody>
          <a:bodyPr wrap="square" lIns="0" tIns="0" rIns="0" bIns="0" rtlCol="0">
            <a:spAutoFit/>
          </a:bodyPr>
          <a:lstStyle/>
          <a:p>
            <a:pPr algn="l"/>
            <a:r>
              <a:rPr lang="en-US" sz="2000" dirty="0">
                <a:solidFill>
                  <a:schemeClr val="accent1"/>
                </a:solidFill>
              </a:rPr>
              <a:t>Data Source Connectivity</a:t>
            </a:r>
          </a:p>
          <a:p>
            <a:pPr algn="l"/>
            <a:r>
              <a:rPr lang="en-US" sz="1600" dirty="0"/>
              <a:t>Data Lakes, SQL Server, Postgres, Apache Spark, Apache Presto and CSV files</a:t>
            </a:r>
          </a:p>
        </p:txBody>
      </p:sp>
      <p:sp>
        <p:nvSpPr>
          <p:cNvPr id="72" name="TextBox 71">
            <a:extLst>
              <a:ext uri="{FF2B5EF4-FFF2-40B4-BE49-F238E27FC236}">
                <a16:creationId xmlns:a16="http://schemas.microsoft.com/office/drawing/2014/main" id="{7A24A1EB-FF36-CE49-A844-B640CF9CEACF}"/>
              </a:ext>
            </a:extLst>
          </p:cNvPr>
          <p:cNvSpPr txBox="1"/>
          <p:nvPr/>
        </p:nvSpPr>
        <p:spPr>
          <a:xfrm>
            <a:off x="1750398" y="2608686"/>
            <a:ext cx="2672532" cy="553998"/>
          </a:xfrm>
          <a:prstGeom prst="rect">
            <a:avLst/>
          </a:prstGeom>
          <a:noFill/>
        </p:spPr>
        <p:txBody>
          <a:bodyPr wrap="square" lIns="0" tIns="0" rIns="0" bIns="0" rtlCol="0">
            <a:spAutoFit/>
          </a:bodyPr>
          <a:lstStyle/>
          <a:p>
            <a:pPr algn="l"/>
            <a:r>
              <a:rPr lang="en-US" sz="2000" dirty="0">
                <a:solidFill>
                  <a:schemeClr val="accent1"/>
                </a:solidFill>
              </a:rPr>
              <a:t>Privacy Budget</a:t>
            </a:r>
          </a:p>
          <a:p>
            <a:pPr algn="l"/>
            <a:r>
              <a:rPr lang="en-US" sz="1600" dirty="0"/>
              <a:t>Control queries by users</a:t>
            </a:r>
          </a:p>
        </p:txBody>
      </p:sp>
      <p:cxnSp>
        <p:nvCxnSpPr>
          <p:cNvPr id="8" name="Straight Connector 7">
            <a:extLst>
              <a:ext uri="{FF2B5EF4-FFF2-40B4-BE49-F238E27FC236}">
                <a16:creationId xmlns:a16="http://schemas.microsoft.com/office/drawing/2014/main" id="{085BA7DF-006C-40D7-9F1F-AFA0883C732B}"/>
              </a:ext>
            </a:extLst>
          </p:cNvPr>
          <p:cNvCxnSpPr/>
          <p:nvPr/>
        </p:nvCxnSpPr>
        <p:spPr>
          <a:xfrm>
            <a:off x="71120" y="985520"/>
            <a:ext cx="1212088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0F910E-89D7-9C4E-8E9C-B7F650A1E8AF}"/>
              </a:ext>
            </a:extLst>
          </p:cNvPr>
          <p:cNvSpPr txBox="1"/>
          <p:nvPr/>
        </p:nvSpPr>
        <p:spPr>
          <a:xfrm>
            <a:off x="1232452" y="-596348"/>
            <a:ext cx="65" cy="307777"/>
          </a:xfrm>
          <a:prstGeom prst="rect">
            <a:avLst/>
          </a:prstGeom>
          <a:noFill/>
        </p:spPr>
        <p:txBody>
          <a:bodyPr wrap="none" lIns="0" tIns="0" rIns="0" bIns="0" rtlCol="0">
            <a:spAutoFit/>
          </a:bodyPr>
          <a:lstStyle/>
          <a:p>
            <a:pPr algn="l"/>
            <a:endParaRPr lang="en-US" sz="2000" dirty="0"/>
          </a:p>
        </p:txBody>
      </p:sp>
    </p:spTree>
    <p:extLst>
      <p:ext uri="{BB962C8B-B14F-4D97-AF65-F5344CB8AC3E}">
        <p14:creationId xmlns:p14="http://schemas.microsoft.com/office/powerpoint/2010/main" val="62123457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4E8478-3DCD-424F-9B4B-CDC197DE3BB9}"/>
              </a:ext>
            </a:extLst>
          </p:cNvPr>
          <p:cNvSpPr/>
          <p:nvPr/>
        </p:nvSpPr>
        <p:spPr>
          <a:xfrm>
            <a:off x="0" y="7173745"/>
            <a:ext cx="12192000" cy="6810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c 38">
            <a:extLst>
              <a:ext uri="{FF2B5EF4-FFF2-40B4-BE49-F238E27FC236}">
                <a16:creationId xmlns:a16="http://schemas.microsoft.com/office/drawing/2014/main" id="{EC44A0F7-AD23-490F-B729-9581EF0FCA6E}"/>
              </a:ext>
            </a:extLst>
          </p:cNvPr>
          <p:cNvSpPr/>
          <p:nvPr/>
        </p:nvSpPr>
        <p:spPr>
          <a:xfrm rot="2596578">
            <a:off x="-1717943" y="1415983"/>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31FB106-2D13-423B-82C3-86BEC44B6BF2}"/>
              </a:ext>
            </a:extLst>
          </p:cNvPr>
          <p:cNvSpPr/>
          <p:nvPr/>
        </p:nvSpPr>
        <p:spPr>
          <a:xfrm rot="13437869">
            <a:off x="9610291" y="1327727"/>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10589D4B-981A-458A-86CD-BAA15A14179E}"/>
              </a:ext>
            </a:extLst>
          </p:cNvPr>
          <p:cNvSpPr/>
          <p:nvPr/>
        </p:nvSpPr>
        <p:spPr>
          <a:xfrm>
            <a:off x="7409321" y="1900930"/>
            <a:ext cx="1790700" cy="2743200"/>
          </a:xfrm>
          <a:prstGeom prst="rect">
            <a:avLst/>
          </a:prstGeom>
          <a:solidFill>
            <a:schemeClr val="bg1"/>
          </a:solidFill>
          <a:ln>
            <a:solidFill>
              <a:schemeClr val="accent2">
                <a:alpha val="79000"/>
              </a:schemeClr>
            </a:solidFill>
            <a:headEnd type="none" w="med" len="med"/>
            <a:tailEnd type="none" w="med" len="med"/>
          </a:ln>
          <a:effectLst>
            <a:outerShdw blurRad="4572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2" name="Rectangle: Top Corners Rounded 11">
            <a:extLst>
              <a:ext uri="{FF2B5EF4-FFF2-40B4-BE49-F238E27FC236}">
                <a16:creationId xmlns:a16="http://schemas.microsoft.com/office/drawing/2014/main" id="{EB2A3ADF-932B-4F66-9E17-D457A0254CC6}"/>
              </a:ext>
            </a:extLst>
          </p:cNvPr>
          <p:cNvSpPr/>
          <p:nvPr/>
        </p:nvSpPr>
        <p:spPr>
          <a:xfrm>
            <a:off x="3798816" y="1767929"/>
            <a:ext cx="2476500" cy="3225800"/>
          </a:xfrm>
          <a:prstGeom prst="round2SameRect">
            <a:avLst/>
          </a:prstGeom>
          <a:solidFill>
            <a:schemeClr val="bg1"/>
          </a:solidFill>
          <a:ln>
            <a:solidFill>
              <a:schemeClr val="accent2">
                <a:alpha val="79000"/>
              </a:schemeClr>
            </a:solidFill>
            <a:headEnd type="none" w="med" len="med"/>
            <a:tailEnd type="none" w="med" len="med"/>
          </a:ln>
          <a:effectLst>
            <a:outerShdw blurRad="4572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3" name="TextBox 12">
            <a:extLst>
              <a:ext uri="{FF2B5EF4-FFF2-40B4-BE49-F238E27FC236}">
                <a16:creationId xmlns:a16="http://schemas.microsoft.com/office/drawing/2014/main" id="{9829803A-F0E1-424C-982A-A6FC7208C03C}"/>
              </a:ext>
            </a:extLst>
          </p:cNvPr>
          <p:cNvSpPr txBox="1"/>
          <p:nvPr/>
        </p:nvSpPr>
        <p:spPr>
          <a:xfrm>
            <a:off x="4076253" y="1248260"/>
            <a:ext cx="1778000" cy="369332"/>
          </a:xfrm>
          <a:prstGeom prst="rect">
            <a:avLst/>
          </a:prstGeom>
          <a:noFill/>
        </p:spPr>
        <p:txBody>
          <a:bodyPr wrap="square" rtlCol="0">
            <a:spAutoFit/>
          </a:bodyPr>
          <a:lstStyle/>
          <a:p>
            <a:pPr algn="ctr"/>
            <a:r>
              <a:rPr lang="en-US">
                <a:cs typeface="Segoe UI" panose="020B0502040204020203" pitchFamily="34" charset="0"/>
              </a:rPr>
              <a:t>Privacy Module</a:t>
            </a:r>
          </a:p>
        </p:txBody>
      </p:sp>
      <p:sp>
        <p:nvSpPr>
          <p:cNvPr id="14" name="Rectangle 13">
            <a:extLst>
              <a:ext uri="{FF2B5EF4-FFF2-40B4-BE49-F238E27FC236}">
                <a16:creationId xmlns:a16="http://schemas.microsoft.com/office/drawing/2014/main" id="{768A3DB3-CDE5-4EE1-AAF7-EDB44C15CDE3}"/>
              </a:ext>
            </a:extLst>
          </p:cNvPr>
          <p:cNvSpPr/>
          <p:nvPr/>
        </p:nvSpPr>
        <p:spPr>
          <a:xfrm>
            <a:off x="4069903" y="4143860"/>
            <a:ext cx="1898650" cy="685800"/>
          </a:xfrm>
          <a:prstGeom prst="rect">
            <a:avLst/>
          </a:prstGeom>
          <a:solidFill>
            <a:schemeClr val="accent2">
              <a:alpha val="2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     </a:t>
            </a:r>
            <a:r>
              <a:rPr lang="en-US">
                <a:solidFill>
                  <a:schemeClr val="tx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DAC15118-E5F6-4013-8A24-9F39D7F6CD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7879" y="4258160"/>
            <a:ext cx="457200" cy="457200"/>
          </a:xfrm>
          <a:prstGeom prst="rect">
            <a:avLst/>
          </a:prstGeom>
        </p:spPr>
      </p:pic>
      <p:cxnSp>
        <p:nvCxnSpPr>
          <p:cNvPr id="16" name="Connector: Elbow 15">
            <a:extLst>
              <a:ext uri="{FF2B5EF4-FFF2-40B4-BE49-F238E27FC236}">
                <a16:creationId xmlns:a16="http://schemas.microsoft.com/office/drawing/2014/main" id="{45483B78-089C-47BE-9A01-EC1E628355DF}"/>
              </a:ext>
            </a:extLst>
          </p:cNvPr>
          <p:cNvCxnSpPr>
            <a:cxnSpLocks/>
            <a:stCxn id="14" idx="1"/>
          </p:cNvCxnSpPr>
          <p:nvPr/>
        </p:nvCxnSpPr>
        <p:spPr>
          <a:xfrm rot="10800000">
            <a:off x="2445811" y="3753684"/>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 name="Graphic 16" descr="Document">
            <a:extLst>
              <a:ext uri="{FF2B5EF4-FFF2-40B4-BE49-F238E27FC236}">
                <a16:creationId xmlns:a16="http://schemas.microsoft.com/office/drawing/2014/main" id="{99BDE69E-D875-494D-B5FE-6F14FCE760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63913" y="3453854"/>
            <a:ext cx="914400" cy="914400"/>
          </a:xfrm>
          <a:prstGeom prst="rect">
            <a:avLst/>
          </a:prstGeom>
        </p:spPr>
      </p:pic>
      <p:pic>
        <p:nvPicPr>
          <p:cNvPr id="18" name="Graphic 17" descr="Paper">
            <a:extLst>
              <a:ext uri="{FF2B5EF4-FFF2-40B4-BE49-F238E27FC236}">
                <a16:creationId xmlns:a16="http://schemas.microsoft.com/office/drawing/2014/main" id="{6F622262-D44C-4458-BAA2-4B8FC07F04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20049" y="2797629"/>
            <a:ext cx="914400" cy="914400"/>
          </a:xfrm>
          <a:prstGeom prst="rect">
            <a:avLst/>
          </a:prstGeom>
        </p:spPr>
      </p:pic>
      <p:pic>
        <p:nvPicPr>
          <p:cNvPr id="19" name="Graphic 18" descr="Abacus">
            <a:extLst>
              <a:ext uri="{FF2B5EF4-FFF2-40B4-BE49-F238E27FC236}">
                <a16:creationId xmlns:a16="http://schemas.microsoft.com/office/drawing/2014/main" id="{91293040-FD28-41D5-927F-A581F11E5E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3335" y="2528263"/>
            <a:ext cx="914400" cy="914400"/>
          </a:xfrm>
          <a:prstGeom prst="rect">
            <a:avLst/>
          </a:prstGeom>
        </p:spPr>
      </p:pic>
      <p:sp>
        <p:nvSpPr>
          <p:cNvPr id="20" name="TextBox 19">
            <a:extLst>
              <a:ext uri="{FF2B5EF4-FFF2-40B4-BE49-F238E27FC236}">
                <a16:creationId xmlns:a16="http://schemas.microsoft.com/office/drawing/2014/main" id="{0D2D573D-7971-4F35-A875-2386E648DAD5}"/>
              </a:ext>
            </a:extLst>
          </p:cNvPr>
          <p:cNvSpPr txBox="1"/>
          <p:nvPr/>
        </p:nvSpPr>
        <p:spPr>
          <a:xfrm>
            <a:off x="7409321" y="2149158"/>
            <a:ext cx="1778000" cy="338554"/>
          </a:xfrm>
          <a:prstGeom prst="rect">
            <a:avLst/>
          </a:prstGeom>
          <a:noFill/>
        </p:spPr>
        <p:txBody>
          <a:bodyPr wrap="square" rtlCol="0">
            <a:spAutoFit/>
          </a:bodyPr>
          <a:lstStyle/>
          <a:p>
            <a:pPr algn="ctr"/>
            <a:r>
              <a:rPr lang="en-US" sz="1600" b="1" dirty="0">
                <a:solidFill>
                  <a:schemeClr val="accent1"/>
                </a:solidFill>
                <a:cs typeface="Segoe UI Light" panose="020B0502040204020203" pitchFamily="34" charset="0"/>
              </a:rPr>
              <a:t>Budget</a:t>
            </a:r>
            <a:r>
              <a:rPr lang="en-US" sz="1600" b="1" dirty="0">
                <a:solidFill>
                  <a:schemeClr val="accent2"/>
                </a:solidFill>
                <a:cs typeface="Segoe UI Light" panose="020B0502040204020203" pitchFamily="34" charset="0"/>
              </a:rPr>
              <a:t> </a:t>
            </a:r>
            <a:r>
              <a:rPr lang="en-US" sz="1600" b="1" dirty="0">
                <a:solidFill>
                  <a:schemeClr val="accent1"/>
                </a:solidFill>
                <a:cs typeface="Segoe UI Light" panose="020B0502040204020203" pitchFamily="34" charset="0"/>
              </a:rPr>
              <a:t>Store</a:t>
            </a:r>
          </a:p>
        </p:txBody>
      </p:sp>
      <p:sp>
        <p:nvSpPr>
          <p:cNvPr id="21" name="TextBox 20">
            <a:extLst>
              <a:ext uri="{FF2B5EF4-FFF2-40B4-BE49-F238E27FC236}">
                <a16:creationId xmlns:a16="http://schemas.microsoft.com/office/drawing/2014/main" id="{EC8AB731-A69E-438D-975A-C390CF18D004}"/>
              </a:ext>
            </a:extLst>
          </p:cNvPr>
          <p:cNvSpPr txBox="1"/>
          <p:nvPr/>
        </p:nvSpPr>
        <p:spPr>
          <a:xfrm>
            <a:off x="8452444" y="3154287"/>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2" name="TextBox 21">
            <a:extLst>
              <a:ext uri="{FF2B5EF4-FFF2-40B4-BE49-F238E27FC236}">
                <a16:creationId xmlns:a16="http://schemas.microsoft.com/office/drawing/2014/main" id="{D216D3DC-C13C-47A4-B50B-2646E03D299A}"/>
              </a:ext>
            </a:extLst>
          </p:cNvPr>
          <p:cNvSpPr txBox="1"/>
          <p:nvPr/>
        </p:nvSpPr>
        <p:spPr>
          <a:xfrm>
            <a:off x="744634" y="4130127"/>
            <a:ext cx="877547" cy="369332"/>
          </a:xfrm>
          <a:prstGeom prst="rect">
            <a:avLst/>
          </a:prstGeom>
          <a:noFill/>
        </p:spPr>
        <p:txBody>
          <a:bodyPr wrap="square" rtlCol="0">
            <a:spAutoFit/>
          </a:bodyPr>
          <a:lstStyle/>
          <a:p>
            <a:pPr algn="ctr"/>
            <a:r>
              <a:rPr lang="en-US">
                <a:cs typeface="Segoe UI" panose="020B0502040204020203" pitchFamily="34" charset="0"/>
              </a:rPr>
              <a:t>User</a:t>
            </a:r>
          </a:p>
        </p:txBody>
      </p:sp>
      <p:sp>
        <p:nvSpPr>
          <p:cNvPr id="23" name="TextBox 22">
            <a:extLst>
              <a:ext uri="{FF2B5EF4-FFF2-40B4-BE49-F238E27FC236}">
                <a16:creationId xmlns:a16="http://schemas.microsoft.com/office/drawing/2014/main" id="{A0323FCE-BC9B-42B4-89B0-8D26920CF971}"/>
              </a:ext>
            </a:extLst>
          </p:cNvPr>
          <p:cNvSpPr txBox="1"/>
          <p:nvPr/>
        </p:nvSpPr>
        <p:spPr>
          <a:xfrm>
            <a:off x="10392409" y="4130127"/>
            <a:ext cx="1333500" cy="646331"/>
          </a:xfrm>
          <a:prstGeom prst="rect">
            <a:avLst/>
          </a:prstGeom>
          <a:noFill/>
        </p:spPr>
        <p:txBody>
          <a:bodyPr wrap="square" rtlCol="0">
            <a:spAutoFit/>
          </a:bodyPr>
          <a:lstStyle/>
          <a:p>
            <a:pPr algn="ctr"/>
            <a:r>
              <a:rPr lang="en-US">
                <a:cs typeface="Segoe UI" panose="020B0502040204020203" pitchFamily="34" charset="0"/>
              </a:rPr>
              <a:t>Private Dataset</a:t>
            </a:r>
          </a:p>
        </p:txBody>
      </p:sp>
      <p:cxnSp>
        <p:nvCxnSpPr>
          <p:cNvPr id="24" name="Connector: Elbow 23">
            <a:extLst>
              <a:ext uri="{FF2B5EF4-FFF2-40B4-BE49-F238E27FC236}">
                <a16:creationId xmlns:a16="http://schemas.microsoft.com/office/drawing/2014/main" id="{E7C6ED24-CF11-40DD-9370-32B5A66CDBCD}"/>
              </a:ext>
            </a:extLst>
          </p:cNvPr>
          <p:cNvCxnSpPr>
            <a:cxnSpLocks/>
          </p:cNvCxnSpPr>
          <p:nvPr/>
        </p:nvCxnSpPr>
        <p:spPr>
          <a:xfrm flipV="1">
            <a:off x="2539553" y="2393822"/>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4670E34-D1D7-4839-A77C-82BC0D37E86C}"/>
              </a:ext>
            </a:extLst>
          </p:cNvPr>
          <p:cNvSpPr txBox="1"/>
          <p:nvPr/>
        </p:nvSpPr>
        <p:spPr>
          <a:xfrm>
            <a:off x="1819028" y="3015788"/>
            <a:ext cx="1182404" cy="261610"/>
          </a:xfrm>
          <a:prstGeom prst="rect">
            <a:avLst/>
          </a:prstGeom>
          <a:noFill/>
        </p:spPr>
        <p:txBody>
          <a:bodyPr wrap="square" rtlCol="0">
            <a:spAutoFit/>
          </a:bodyPr>
          <a:lstStyle/>
          <a:p>
            <a:pPr algn="ctr"/>
            <a:r>
              <a:rPr lang="en-US" sz="1100">
                <a:cs typeface="Segoe UI Light" panose="020B0502040204020203" pitchFamily="34" charset="0"/>
              </a:rPr>
              <a:t>Submits a query</a:t>
            </a:r>
          </a:p>
        </p:txBody>
      </p:sp>
      <p:sp>
        <p:nvSpPr>
          <p:cNvPr id="26" name="TextBox 25">
            <a:extLst>
              <a:ext uri="{FF2B5EF4-FFF2-40B4-BE49-F238E27FC236}">
                <a16:creationId xmlns:a16="http://schemas.microsoft.com/office/drawing/2014/main" id="{2A436569-A400-4787-B003-C91F7D0F5629}"/>
              </a:ext>
            </a:extLst>
          </p:cNvPr>
          <p:cNvSpPr txBox="1"/>
          <p:nvPr/>
        </p:nvSpPr>
        <p:spPr>
          <a:xfrm>
            <a:off x="1736482" y="3787724"/>
            <a:ext cx="1260568" cy="600164"/>
          </a:xfrm>
          <a:prstGeom prst="rect">
            <a:avLst/>
          </a:prstGeom>
          <a:noFill/>
        </p:spPr>
        <p:txBody>
          <a:bodyPr wrap="square" rtlCol="0">
            <a:spAutoFit/>
          </a:bodyPr>
          <a:lstStyle/>
          <a:p>
            <a:pPr algn="ctr"/>
            <a:r>
              <a:rPr lang="en-US" sz="1100">
                <a:cs typeface="Segoe UI Light" panose="020B0502040204020203" pitchFamily="34" charset="0"/>
              </a:rPr>
              <a:t>Receives a differentially private report</a:t>
            </a:r>
          </a:p>
        </p:txBody>
      </p:sp>
      <p:sp>
        <p:nvSpPr>
          <p:cNvPr id="27" name="Rectangle 26">
            <a:extLst>
              <a:ext uri="{FF2B5EF4-FFF2-40B4-BE49-F238E27FC236}">
                <a16:creationId xmlns:a16="http://schemas.microsoft.com/office/drawing/2014/main" id="{7AE1F1AB-C454-4321-8479-03BDE224415B}"/>
              </a:ext>
            </a:extLst>
          </p:cNvPr>
          <p:cNvSpPr/>
          <p:nvPr/>
        </p:nvSpPr>
        <p:spPr>
          <a:xfrm>
            <a:off x="4060674" y="3476045"/>
            <a:ext cx="1898650" cy="456503"/>
          </a:xfrm>
          <a:prstGeom prst="rect">
            <a:avLst/>
          </a:prstGeom>
          <a:solidFill>
            <a:schemeClr val="accent2">
              <a:alpha val="2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cs typeface="Segoe UI Light" panose="020B0502040204020203" pitchFamily="34" charset="0"/>
              </a:rPr>
              <a:t>Mechanism adds noise</a:t>
            </a:r>
          </a:p>
        </p:txBody>
      </p:sp>
      <p:sp>
        <p:nvSpPr>
          <p:cNvPr id="28" name="Rectangle 27">
            <a:extLst>
              <a:ext uri="{FF2B5EF4-FFF2-40B4-BE49-F238E27FC236}">
                <a16:creationId xmlns:a16="http://schemas.microsoft.com/office/drawing/2014/main" id="{6190C1D8-8C51-4D4A-AE88-7C1E480FEAA7}"/>
              </a:ext>
            </a:extLst>
          </p:cNvPr>
          <p:cNvSpPr/>
          <p:nvPr/>
        </p:nvSpPr>
        <p:spPr>
          <a:xfrm>
            <a:off x="4060674" y="2832566"/>
            <a:ext cx="1898650" cy="456503"/>
          </a:xfrm>
          <a:prstGeom prst="rect">
            <a:avLst/>
          </a:prstGeom>
          <a:solidFill>
            <a:schemeClr val="accent2">
              <a:alpha val="2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Light" panose="020B0502040204020203" pitchFamily="34" charset="0"/>
              </a:rPr>
              <a:t>Private data</a:t>
            </a:r>
          </a:p>
        </p:txBody>
      </p:sp>
      <p:sp>
        <p:nvSpPr>
          <p:cNvPr id="29" name="Rectangle 28">
            <a:extLst>
              <a:ext uri="{FF2B5EF4-FFF2-40B4-BE49-F238E27FC236}">
                <a16:creationId xmlns:a16="http://schemas.microsoft.com/office/drawing/2014/main" id="{57923EED-C83D-4628-BD4D-DA6022B05A96}"/>
              </a:ext>
            </a:extLst>
          </p:cNvPr>
          <p:cNvSpPr/>
          <p:nvPr/>
        </p:nvSpPr>
        <p:spPr>
          <a:xfrm>
            <a:off x="4069903" y="1992472"/>
            <a:ext cx="1898650" cy="685800"/>
          </a:xfrm>
          <a:prstGeom prst="rect">
            <a:avLst/>
          </a:prstGeom>
          <a:solidFill>
            <a:schemeClr val="accent2">
              <a:alpha val="27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Segoe UI Light" panose="020B0502040204020203" pitchFamily="34" charset="0"/>
              </a:rPr>
              <a:t>Dataset checks budget and access credentials</a:t>
            </a:r>
          </a:p>
        </p:txBody>
      </p:sp>
      <p:cxnSp>
        <p:nvCxnSpPr>
          <p:cNvPr id="30" name="Straight Arrow Connector 29">
            <a:extLst>
              <a:ext uri="{FF2B5EF4-FFF2-40B4-BE49-F238E27FC236}">
                <a16:creationId xmlns:a16="http://schemas.microsoft.com/office/drawing/2014/main" id="{177E871D-E6F6-4936-962C-24F84C62D1F9}"/>
              </a:ext>
            </a:extLst>
          </p:cNvPr>
          <p:cNvCxnSpPr>
            <a:cxnSpLocks/>
            <a:stCxn id="29" idx="3"/>
          </p:cNvCxnSpPr>
          <p:nvPr/>
        </p:nvCxnSpPr>
        <p:spPr>
          <a:xfrm>
            <a:off x="5968553" y="2335372"/>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BBB7DEE-EBA5-42A4-98B6-1AABE6946701}"/>
              </a:ext>
            </a:extLst>
          </p:cNvPr>
          <p:cNvSpPr txBox="1"/>
          <p:nvPr/>
        </p:nvSpPr>
        <p:spPr>
          <a:xfrm>
            <a:off x="6160131" y="1477250"/>
            <a:ext cx="1082420" cy="769441"/>
          </a:xfrm>
          <a:prstGeom prst="rect">
            <a:avLst/>
          </a:prstGeom>
          <a:noFill/>
        </p:spPr>
        <p:txBody>
          <a:bodyPr wrap="square" rtlCol="0">
            <a:spAutoFit/>
          </a:bodyPr>
          <a:lstStyle/>
          <a:p>
            <a:pPr algn="ctr"/>
            <a:r>
              <a:rPr lang="en-US" sz="1100" dirty="0">
                <a:cs typeface="Segoe UI Light" panose="020B0502040204020203" pitchFamily="34" charset="0"/>
              </a:rPr>
              <a:t>Checks budget and private compute</a:t>
            </a:r>
          </a:p>
        </p:txBody>
      </p:sp>
      <p:cxnSp>
        <p:nvCxnSpPr>
          <p:cNvPr id="32" name="Straight Arrow Connector 31">
            <a:extLst>
              <a:ext uri="{FF2B5EF4-FFF2-40B4-BE49-F238E27FC236}">
                <a16:creationId xmlns:a16="http://schemas.microsoft.com/office/drawing/2014/main" id="{27DD9774-4E29-4F2D-8D3C-62AB24B9D05E}"/>
              </a:ext>
            </a:extLst>
          </p:cNvPr>
          <p:cNvCxnSpPr>
            <a:cxnSpLocks/>
          </p:cNvCxnSpPr>
          <p:nvPr/>
        </p:nvCxnSpPr>
        <p:spPr>
          <a:xfrm>
            <a:off x="7177801" y="4969360"/>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7128051-4327-46E2-85A9-B4FE769E8FF6}"/>
              </a:ext>
            </a:extLst>
          </p:cNvPr>
          <p:cNvCxnSpPr>
            <a:cxnSpLocks/>
          </p:cNvCxnSpPr>
          <p:nvPr/>
        </p:nvCxnSpPr>
        <p:spPr>
          <a:xfrm flipV="1">
            <a:off x="7177801" y="2650927"/>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EB16434-0CFA-40C4-9C7C-9994B34C2C4E}"/>
              </a:ext>
            </a:extLst>
          </p:cNvPr>
          <p:cNvCxnSpPr>
            <a:cxnSpLocks/>
          </p:cNvCxnSpPr>
          <p:nvPr/>
        </p:nvCxnSpPr>
        <p:spPr>
          <a:xfrm flipH="1">
            <a:off x="6094477" y="2650927"/>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A188E0C8-569B-4974-8C8D-EC7C365246C2}"/>
              </a:ext>
            </a:extLst>
          </p:cNvPr>
          <p:cNvSpPr txBox="1"/>
          <p:nvPr/>
        </p:nvSpPr>
        <p:spPr>
          <a:xfrm>
            <a:off x="7716056" y="5094610"/>
            <a:ext cx="1138145" cy="430887"/>
          </a:xfrm>
          <a:prstGeom prst="rect">
            <a:avLst/>
          </a:prstGeom>
          <a:noFill/>
        </p:spPr>
        <p:txBody>
          <a:bodyPr wrap="square" rtlCol="0">
            <a:spAutoFit/>
          </a:bodyPr>
          <a:lstStyle/>
          <a:p>
            <a:pPr algn="ctr"/>
            <a:r>
              <a:rPr lang="en-US" sz="1100">
                <a:cs typeface="Segoe UI Light" panose="020B0502040204020203" pitchFamily="34" charset="0"/>
              </a:rPr>
              <a:t>Credentials to access the data</a:t>
            </a:r>
          </a:p>
        </p:txBody>
      </p:sp>
      <p:cxnSp>
        <p:nvCxnSpPr>
          <p:cNvPr id="36" name="Straight Arrow Connector 35">
            <a:extLst>
              <a:ext uri="{FF2B5EF4-FFF2-40B4-BE49-F238E27FC236}">
                <a16:creationId xmlns:a16="http://schemas.microsoft.com/office/drawing/2014/main" id="{B5AF51F8-7B58-4442-801D-6C2466E197A4}"/>
              </a:ext>
            </a:extLst>
          </p:cNvPr>
          <p:cNvCxnSpPr>
            <a:cxnSpLocks/>
          </p:cNvCxnSpPr>
          <p:nvPr/>
        </p:nvCxnSpPr>
        <p:spPr>
          <a:xfrm>
            <a:off x="9200021" y="3483842"/>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8F8926EC-2930-4E36-88EA-564956D8D04B}"/>
              </a:ext>
            </a:extLst>
          </p:cNvPr>
          <p:cNvCxnSpPr>
            <a:cxnSpLocks/>
          </p:cNvCxnSpPr>
          <p:nvPr/>
        </p:nvCxnSpPr>
        <p:spPr>
          <a:xfrm flipH="1">
            <a:off x="5023843" y="2679423"/>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D144F45C-BCD8-4C62-AF6C-B68E56A17ED7}"/>
              </a:ext>
            </a:extLst>
          </p:cNvPr>
          <p:cNvSpPr/>
          <p:nvPr/>
        </p:nvSpPr>
        <p:spPr>
          <a:xfrm>
            <a:off x="249738" y="6052036"/>
            <a:ext cx="4231351" cy="369332"/>
          </a:xfrm>
          <a:prstGeom prst="rect">
            <a:avLst/>
          </a:prstGeom>
        </p:spPr>
        <p:txBody>
          <a:bodyPr wrap="none">
            <a:spAutoFit/>
          </a:bodyPr>
          <a:lstStyle/>
          <a:p>
            <a:r>
              <a:rPr lang="en-US" i="1">
                <a:latin typeface="Segoe UI Light" panose="020B0502040204020203" pitchFamily="34" charset="0"/>
                <a:cs typeface="Segoe UI Light" panose="020B0502040204020203" pitchFamily="34" charset="0"/>
              </a:rPr>
              <a:t>https://github.com/opendifferentialprivacy</a:t>
            </a:r>
          </a:p>
        </p:txBody>
      </p:sp>
      <p:pic>
        <p:nvPicPr>
          <p:cNvPr id="101" name="Graphic 100" descr="Database">
            <a:extLst>
              <a:ext uri="{FF2B5EF4-FFF2-40B4-BE49-F238E27FC236}">
                <a16:creationId xmlns:a16="http://schemas.microsoft.com/office/drawing/2014/main" id="{24420656-56FB-4DBD-A20B-E9A2FDA5AC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91783" y="3123804"/>
            <a:ext cx="914400" cy="914400"/>
          </a:xfrm>
          <a:prstGeom prst="rect">
            <a:avLst/>
          </a:prstGeom>
        </p:spPr>
      </p:pic>
      <p:grpSp>
        <p:nvGrpSpPr>
          <p:cNvPr id="110" name="Graphic 9" descr="Target Audience">
            <a:extLst>
              <a:ext uri="{FF2B5EF4-FFF2-40B4-BE49-F238E27FC236}">
                <a16:creationId xmlns:a16="http://schemas.microsoft.com/office/drawing/2014/main" id="{3DD9E0D7-6C4E-4EEC-B316-2DA9BF2FFFE6}"/>
              </a:ext>
            </a:extLst>
          </p:cNvPr>
          <p:cNvGrpSpPr/>
          <p:nvPr/>
        </p:nvGrpSpPr>
        <p:grpSpPr>
          <a:xfrm>
            <a:off x="817103" y="3298637"/>
            <a:ext cx="800099" cy="573788"/>
            <a:chOff x="1176974" y="3522195"/>
            <a:chExt cx="800099" cy="573788"/>
          </a:xfrm>
        </p:grpSpPr>
        <p:sp>
          <p:nvSpPr>
            <p:cNvPr id="103" name="Freeform: Shape 102">
              <a:extLst>
                <a:ext uri="{FF2B5EF4-FFF2-40B4-BE49-F238E27FC236}">
                  <a16:creationId xmlns:a16="http://schemas.microsoft.com/office/drawing/2014/main" id="{DDB5C280-7571-43AC-86CA-37341FD0C164}"/>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accent2"/>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7132324-4845-4EF0-A28F-CC31C386615B}"/>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accent2"/>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2AF7563-0A5F-48D3-96E5-F8514E29C27F}"/>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accent2"/>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A473B534-A232-406C-889E-DFD3E710C3B6}"/>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EF47BC34-882E-4202-94C4-0A0833696C50}"/>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697204-9A56-4A69-AB8C-595A8904045E}"/>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accent2"/>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998E247-DED1-4951-B8E3-0531BBF11A51}"/>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accent2"/>
            </a:solidFill>
            <a:ln w="9525" cap="flat">
              <a:noFill/>
              <a:prstDash val="solid"/>
              <a:miter/>
            </a:ln>
          </p:spPr>
          <p:txBody>
            <a:bodyPr rtlCol="0" anchor="ctr"/>
            <a:lstStyle/>
            <a:p>
              <a:endParaRPr lang="en-US"/>
            </a:p>
          </p:txBody>
        </p:sp>
      </p:grpSp>
      <p:cxnSp>
        <p:nvCxnSpPr>
          <p:cNvPr id="112" name="Straight Arrow Connector 111">
            <a:extLst>
              <a:ext uri="{FF2B5EF4-FFF2-40B4-BE49-F238E27FC236}">
                <a16:creationId xmlns:a16="http://schemas.microsoft.com/office/drawing/2014/main" id="{00E3535C-0958-405E-8AD7-1694CD952EBF}"/>
              </a:ext>
            </a:extLst>
          </p:cNvPr>
          <p:cNvCxnSpPr>
            <a:cxnSpLocks/>
          </p:cNvCxnSpPr>
          <p:nvPr/>
        </p:nvCxnSpPr>
        <p:spPr>
          <a:xfrm flipH="1">
            <a:off x="5023843" y="330035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19EB4B9D-0E6E-429B-8985-97F03E887D73}"/>
              </a:ext>
            </a:extLst>
          </p:cNvPr>
          <p:cNvCxnSpPr>
            <a:cxnSpLocks/>
          </p:cNvCxnSpPr>
          <p:nvPr/>
        </p:nvCxnSpPr>
        <p:spPr>
          <a:xfrm flipH="1">
            <a:off x="5023843" y="3949598"/>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itle 5">
            <a:extLst>
              <a:ext uri="{FF2B5EF4-FFF2-40B4-BE49-F238E27FC236}">
                <a16:creationId xmlns:a16="http://schemas.microsoft.com/office/drawing/2014/main" id="{9B7EE08F-F941-F848-B506-4D446C10231D}"/>
              </a:ext>
            </a:extLst>
          </p:cNvPr>
          <p:cNvSpPr>
            <a:spLocks noGrp="1"/>
          </p:cNvSpPr>
          <p:nvPr>
            <p:ph type="title"/>
          </p:nvPr>
        </p:nvSpPr>
        <p:spPr>
          <a:xfrm>
            <a:off x="586740" y="233642"/>
            <a:ext cx="11018520" cy="553998"/>
          </a:xfrm>
        </p:spPr>
        <p:txBody>
          <a:bodyPr/>
          <a:lstStyle/>
          <a:p>
            <a:endParaRPr lang="en-US"/>
          </a:p>
        </p:txBody>
      </p:sp>
    </p:spTree>
    <p:extLst>
      <p:ext uri="{BB962C8B-B14F-4D97-AF65-F5344CB8AC3E}">
        <p14:creationId xmlns:p14="http://schemas.microsoft.com/office/powerpoint/2010/main" val="31449196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A039F1-42D0-5F48-8D6F-0849215F860B}"/>
              </a:ext>
            </a:extLst>
          </p:cNvPr>
          <p:cNvSpPr/>
          <p:nvPr/>
        </p:nvSpPr>
        <p:spPr bwMode="auto">
          <a:xfrm>
            <a:off x="0" y="1224366"/>
            <a:ext cx="12192000" cy="56336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CED46F9-2DD3-481A-8126-2CAD7CF9E7A7}"/>
              </a:ext>
            </a:extLst>
          </p:cNvPr>
          <p:cNvSpPr>
            <a:spLocks noGrp="1"/>
          </p:cNvSpPr>
          <p:nvPr>
            <p:ph type="title"/>
          </p:nvPr>
        </p:nvSpPr>
        <p:spPr>
          <a:xfrm>
            <a:off x="1035803" y="394909"/>
            <a:ext cx="8229600" cy="553998"/>
          </a:xfrm>
        </p:spPr>
        <p:txBody>
          <a:bodyPr/>
          <a:lstStyle/>
          <a:p>
            <a:r>
              <a:rPr lang="en-US" dirty="0" err="1">
                <a:solidFill>
                  <a:schemeClr val="tx1"/>
                </a:solidFill>
                <a:latin typeface="Arial Rounded MT Bold" panose="020F0704030504030204" pitchFamily="34" charset="0"/>
              </a:rPr>
              <a:t>OpenDP</a:t>
            </a:r>
            <a:endParaRPr lang="en-US"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CCA3379E-500E-4A7D-ACC7-52E478C25272}"/>
              </a:ext>
            </a:extLst>
          </p:cNvPr>
          <p:cNvSpPr>
            <a:spLocks noGrp="1"/>
          </p:cNvSpPr>
          <p:nvPr>
            <p:ph idx="1"/>
          </p:nvPr>
        </p:nvSpPr>
        <p:spPr>
          <a:xfrm>
            <a:off x="1790699" y="2749466"/>
            <a:ext cx="8610601" cy="2757678"/>
          </a:xfrm>
        </p:spPr>
        <p:txBody>
          <a:bodyPr/>
          <a:lstStyle/>
          <a:p>
            <a:pPr marL="0" indent="0">
              <a:buNone/>
            </a:pPr>
            <a:r>
              <a:rPr lang="en-US" dirty="0">
                <a:solidFill>
                  <a:schemeClr val="bg1"/>
                </a:solidFill>
              </a:rPr>
              <a:t>A community effort to build a trustworthy and open-source</a:t>
            </a:r>
            <a:br>
              <a:rPr lang="en-US" dirty="0">
                <a:solidFill>
                  <a:schemeClr val="bg1"/>
                </a:solidFill>
              </a:rPr>
            </a:br>
            <a:r>
              <a:rPr lang="en-US" dirty="0">
                <a:solidFill>
                  <a:schemeClr val="bg1"/>
                </a:solidFill>
              </a:rPr>
              <a:t>suite of differential privacy tools that can be easily adopted </a:t>
            </a:r>
            <a:br>
              <a:rPr lang="en-US" dirty="0">
                <a:solidFill>
                  <a:schemeClr val="bg1"/>
                </a:solidFill>
              </a:rPr>
            </a:br>
            <a:r>
              <a:rPr lang="en-US" dirty="0">
                <a:solidFill>
                  <a:schemeClr val="bg1"/>
                </a:solidFill>
              </a:rPr>
              <a:t>by custodians of sensitive data to make it available for research and exploration in the public interest.</a:t>
            </a:r>
          </a:p>
          <a:p>
            <a:pPr marL="0" indent="0">
              <a:buNone/>
            </a:pPr>
            <a:endParaRPr lang="en-US" dirty="0">
              <a:solidFill>
                <a:schemeClr val="bg1"/>
              </a:solidFill>
            </a:endParaRPr>
          </a:p>
          <a:p>
            <a:endParaRPr lang="en-US" dirty="0">
              <a:solidFill>
                <a:schemeClr val="bg1"/>
              </a:solidFill>
            </a:endParaRPr>
          </a:p>
        </p:txBody>
      </p:sp>
      <p:pic>
        <p:nvPicPr>
          <p:cNvPr id="4" name="Graphic 3">
            <a:extLst>
              <a:ext uri="{FF2B5EF4-FFF2-40B4-BE49-F238E27FC236}">
                <a16:creationId xmlns:a16="http://schemas.microsoft.com/office/drawing/2014/main" id="{5F8BD8C7-F594-49AB-A29A-9762129C6EA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335181" y="0"/>
            <a:ext cx="1005373" cy="1143000"/>
          </a:xfrm>
          <a:prstGeom prst="rect">
            <a:avLst/>
          </a:prstGeom>
        </p:spPr>
      </p:pic>
    </p:spTree>
    <p:extLst>
      <p:ext uri="{BB962C8B-B14F-4D97-AF65-F5344CB8AC3E}">
        <p14:creationId xmlns:p14="http://schemas.microsoft.com/office/powerpoint/2010/main" val="145460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0CF8-6009-4CAA-83B5-5F19BC5155B5}"/>
              </a:ext>
            </a:extLst>
          </p:cNvPr>
          <p:cNvSpPr>
            <a:spLocks noGrp="1"/>
          </p:cNvSpPr>
          <p:nvPr>
            <p:ph type="title"/>
          </p:nvPr>
        </p:nvSpPr>
        <p:spPr/>
        <p:txBody>
          <a:bodyPr/>
          <a:lstStyle/>
          <a:p>
            <a:r>
              <a:rPr lang="en-US" dirty="0"/>
              <a:t>Unlock Data</a:t>
            </a:r>
          </a:p>
        </p:txBody>
      </p:sp>
    </p:spTree>
    <p:extLst>
      <p:ext uri="{BB962C8B-B14F-4D97-AF65-F5344CB8AC3E}">
        <p14:creationId xmlns:p14="http://schemas.microsoft.com/office/powerpoint/2010/main" val="20728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EEF9C3-96FD-4ACE-BA1E-264CCF0B0983}"/>
              </a:ext>
            </a:extLst>
          </p:cNvPr>
          <p:cNvSpPr>
            <a:spLocks noGrp="1"/>
          </p:cNvSpPr>
          <p:nvPr>
            <p:ph type="title"/>
          </p:nvPr>
        </p:nvSpPr>
        <p:spPr/>
        <p:txBody>
          <a:bodyPr/>
          <a:lstStyle/>
          <a:p>
            <a:pPr lvl="0"/>
            <a:r>
              <a:rPr lang="en-US" dirty="0"/>
              <a:t>Confidential </a:t>
            </a:r>
            <a:r>
              <a:rPr lang="en-US" dirty="0">
                <a:solidFill>
                  <a:schemeClr val="tx1"/>
                </a:solidFill>
                <a:latin typeface="+mn-lt"/>
              </a:rPr>
              <a:t>Machine Learning</a:t>
            </a:r>
          </a:p>
        </p:txBody>
      </p:sp>
    </p:spTree>
    <p:custDataLst>
      <p:tags r:id="rId1"/>
    </p:custDataLst>
    <p:extLst>
      <p:ext uri="{BB962C8B-B14F-4D97-AF65-F5344CB8AC3E}">
        <p14:creationId xmlns:p14="http://schemas.microsoft.com/office/powerpoint/2010/main" val="172480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7"/>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15">
            <a:extLst>
              <a:ext uri="{FF2B5EF4-FFF2-40B4-BE49-F238E27FC236}">
                <a16:creationId xmlns:a16="http://schemas.microsoft.com/office/drawing/2014/main" id="{B49F069E-2C60-2A4D-8A20-4DFD1975AAAD}"/>
              </a:ext>
            </a:extLst>
          </p:cNvPr>
          <p:cNvSpPr>
            <a:spLocks noGrp="1"/>
          </p:cNvSpPr>
          <p:nvPr>
            <p:ph type="title"/>
          </p:nvPr>
        </p:nvSpPr>
        <p:spPr/>
        <p:txBody>
          <a:bodyPr/>
          <a:lstStyle/>
          <a:p>
            <a:r>
              <a:rPr lang="en-US" dirty="0"/>
              <a:t>Confidential ML Technologies</a:t>
            </a:r>
          </a:p>
        </p:txBody>
      </p:sp>
      <p:grpSp>
        <p:nvGrpSpPr>
          <p:cNvPr id="121" name="Group 120">
            <a:extLst>
              <a:ext uri="{FF2B5EF4-FFF2-40B4-BE49-F238E27FC236}">
                <a16:creationId xmlns:a16="http://schemas.microsoft.com/office/drawing/2014/main" id="{6DDD2075-1928-ED4D-9F8A-86C22679D537}"/>
              </a:ext>
            </a:extLst>
          </p:cNvPr>
          <p:cNvGrpSpPr/>
          <p:nvPr/>
        </p:nvGrpSpPr>
        <p:grpSpPr>
          <a:xfrm>
            <a:off x="6734636" y="1969581"/>
            <a:ext cx="3738095" cy="2659566"/>
            <a:chOff x="6176697" y="1968106"/>
            <a:chExt cx="3738095" cy="2659566"/>
          </a:xfrm>
        </p:grpSpPr>
        <p:cxnSp>
          <p:nvCxnSpPr>
            <p:cNvPr id="3" name="Straight Arrow Connector 2">
              <a:extLst>
                <a:ext uri="{FF2B5EF4-FFF2-40B4-BE49-F238E27FC236}">
                  <a16:creationId xmlns:a16="http://schemas.microsoft.com/office/drawing/2014/main" id="{CAD3887F-8CF0-F844-A1FE-77B211468757}"/>
                </a:ext>
              </a:extLst>
            </p:cNvPr>
            <p:cNvCxnSpPr>
              <a:cxnSpLocks/>
            </p:cNvCxnSpPr>
            <p:nvPr/>
          </p:nvCxnSpPr>
          <p:spPr>
            <a:xfrm flipH="1">
              <a:off x="7024547" y="4077525"/>
              <a:ext cx="128016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D97703F-C142-D647-B32A-2FC868C5E6D7}"/>
                </a:ext>
              </a:extLst>
            </p:cNvPr>
            <p:cNvCxnSpPr>
              <a:cxnSpLocks/>
            </p:cNvCxnSpPr>
            <p:nvPr/>
          </p:nvCxnSpPr>
          <p:spPr>
            <a:xfrm flipH="1">
              <a:off x="8694539" y="3250355"/>
              <a:ext cx="5401" cy="52162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DFEAA7-E485-0649-8B6F-C929533BB3D2}"/>
                </a:ext>
              </a:extLst>
            </p:cNvPr>
            <p:cNvCxnSpPr>
              <a:cxnSpLocks/>
            </p:cNvCxnSpPr>
            <p:nvPr/>
          </p:nvCxnSpPr>
          <p:spPr>
            <a:xfrm flipV="1">
              <a:off x="7024547" y="3027040"/>
              <a:ext cx="1280160" cy="7732"/>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E93B94-2C40-A14E-8530-26220733211A}"/>
                </a:ext>
              </a:extLst>
            </p:cNvPr>
            <p:cNvCxnSpPr>
              <a:cxnSpLocks/>
            </p:cNvCxnSpPr>
            <p:nvPr/>
          </p:nvCxnSpPr>
          <p:spPr>
            <a:xfrm>
              <a:off x="7669411" y="2719476"/>
              <a:ext cx="0" cy="1839803"/>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E08996-191C-5B49-8DE3-6210C4DFA787}"/>
                </a:ext>
              </a:extLst>
            </p:cNvPr>
            <p:cNvSpPr txBox="1"/>
            <p:nvPr/>
          </p:nvSpPr>
          <p:spPr>
            <a:xfrm>
              <a:off x="6981616" y="1968106"/>
              <a:ext cx="1432395" cy="646331"/>
            </a:xfrm>
            <a:prstGeom prst="rect">
              <a:avLst/>
            </a:prstGeom>
            <a:noFill/>
          </p:spPr>
          <p:txBody>
            <a:bodyPr wrap="square" rtlCol="0">
              <a:spAutoFit/>
            </a:bodyPr>
            <a:lstStyle/>
            <a:p>
              <a:pPr algn="ctr"/>
              <a:r>
                <a:rPr lang="en-US" b="1" dirty="0">
                  <a:solidFill>
                    <a:schemeClr val="accent1"/>
                  </a:solidFill>
                  <a:cs typeface="Segoe UI" panose="020B0502040204020203" pitchFamily="34" charset="0"/>
                </a:rPr>
                <a:t>Privacy </a:t>
              </a:r>
              <a:br>
                <a:rPr lang="en-US" b="1" dirty="0">
                  <a:solidFill>
                    <a:schemeClr val="accent1"/>
                  </a:solidFill>
                  <a:cs typeface="Segoe UI" panose="020B0502040204020203" pitchFamily="34" charset="0"/>
                </a:rPr>
              </a:br>
              <a:r>
                <a:rPr lang="en-US" b="1" dirty="0">
                  <a:solidFill>
                    <a:schemeClr val="accent1"/>
                  </a:solidFill>
                  <a:cs typeface="Segoe UI" panose="020B0502040204020203" pitchFamily="34" charset="0"/>
                </a:rPr>
                <a:t>Barrier</a:t>
              </a:r>
            </a:p>
          </p:txBody>
        </p:sp>
        <p:pic>
          <p:nvPicPr>
            <p:cNvPr id="10" name="Picture 2" descr="Image result for server icon azure">
              <a:extLst>
                <a:ext uri="{FF2B5EF4-FFF2-40B4-BE49-F238E27FC236}">
                  <a16:creationId xmlns:a16="http://schemas.microsoft.com/office/drawing/2014/main" id="{D6DC87C3-FA41-1F46-A280-DF983B3952B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58620" y="4176551"/>
              <a:ext cx="756172" cy="451121"/>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8C22F57C-914D-7B42-B669-EDF914EEF3AA}"/>
                </a:ext>
              </a:extLst>
            </p:cNvPr>
            <p:cNvGrpSpPr/>
            <p:nvPr/>
          </p:nvGrpSpPr>
          <p:grpSpPr>
            <a:xfrm>
              <a:off x="6176697" y="2675992"/>
              <a:ext cx="701149" cy="565357"/>
              <a:chOff x="7462744" y="3957294"/>
              <a:chExt cx="701149" cy="565357"/>
            </a:xfrm>
          </p:grpSpPr>
          <p:grpSp>
            <p:nvGrpSpPr>
              <p:cNvPr id="15" name="Graphic 89" descr="resources, folder">
                <a:extLst>
                  <a:ext uri="{FF2B5EF4-FFF2-40B4-BE49-F238E27FC236}">
                    <a16:creationId xmlns:a16="http://schemas.microsoft.com/office/drawing/2014/main" id="{ACF8521C-F327-3A44-9E76-A6695AFFD6E4}"/>
                  </a:ext>
                </a:extLst>
              </p:cNvPr>
              <p:cNvGrpSpPr/>
              <p:nvPr/>
            </p:nvGrpSpPr>
            <p:grpSpPr>
              <a:xfrm>
                <a:off x="7462744" y="3957294"/>
                <a:ext cx="551180" cy="495694"/>
                <a:chOff x="3561319" y="3995263"/>
                <a:chExt cx="353755" cy="318143"/>
              </a:xfrm>
            </p:grpSpPr>
            <p:sp>
              <p:nvSpPr>
                <p:cNvPr id="20" name="Freeform: Shape 62">
                  <a:extLst>
                    <a:ext uri="{FF2B5EF4-FFF2-40B4-BE49-F238E27FC236}">
                      <a16:creationId xmlns:a16="http://schemas.microsoft.com/office/drawing/2014/main" id="{873E5F97-4EBC-724D-AB87-1AC70477C73B}"/>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21" name="Freeform: Shape 63">
                  <a:extLst>
                    <a:ext uri="{FF2B5EF4-FFF2-40B4-BE49-F238E27FC236}">
                      <a16:creationId xmlns:a16="http://schemas.microsoft.com/office/drawing/2014/main" id="{0D3BB993-1CC7-0B4C-ABF9-9199C841308A}"/>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16" name="Graphic 67" descr="lock">
                <a:extLst>
                  <a:ext uri="{FF2B5EF4-FFF2-40B4-BE49-F238E27FC236}">
                    <a16:creationId xmlns:a16="http://schemas.microsoft.com/office/drawing/2014/main" id="{3D41F633-E446-594F-AA5D-23D90A017155}"/>
                  </a:ext>
                </a:extLst>
              </p:cNvPr>
              <p:cNvGrpSpPr/>
              <p:nvPr/>
            </p:nvGrpSpPr>
            <p:grpSpPr>
              <a:xfrm>
                <a:off x="7863955" y="4222713"/>
                <a:ext cx="299938" cy="299938"/>
                <a:chOff x="7901834" y="4528707"/>
                <a:chExt cx="448056" cy="448056"/>
              </a:xfrm>
            </p:grpSpPr>
            <p:sp>
              <p:nvSpPr>
                <p:cNvPr id="17" name="Freeform: Shape 8">
                  <a:extLst>
                    <a:ext uri="{FF2B5EF4-FFF2-40B4-BE49-F238E27FC236}">
                      <a16:creationId xmlns:a16="http://schemas.microsoft.com/office/drawing/2014/main" id="{37AA9F67-9EFD-574D-A1B7-446C5457C4F2}"/>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18" name="Freeform: Shape 9">
                  <a:extLst>
                    <a:ext uri="{FF2B5EF4-FFF2-40B4-BE49-F238E27FC236}">
                      <a16:creationId xmlns:a16="http://schemas.microsoft.com/office/drawing/2014/main" id="{A5CF90B0-BEF8-E84D-8F86-11108765A3B3}"/>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19" name="Freeform: Shape 10">
                  <a:extLst>
                    <a:ext uri="{FF2B5EF4-FFF2-40B4-BE49-F238E27FC236}">
                      <a16:creationId xmlns:a16="http://schemas.microsoft.com/office/drawing/2014/main" id="{73A13473-4001-4146-9472-974BE9283A16}"/>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DD632CBC-EDC3-BE4A-8003-47E31CA9271C}"/>
                </a:ext>
              </a:extLst>
            </p:cNvPr>
            <p:cNvGrpSpPr/>
            <p:nvPr/>
          </p:nvGrpSpPr>
          <p:grpSpPr>
            <a:xfrm>
              <a:off x="8415932" y="2675992"/>
              <a:ext cx="701149" cy="565357"/>
              <a:chOff x="7462744" y="3957294"/>
              <a:chExt cx="701149" cy="565357"/>
            </a:xfrm>
          </p:grpSpPr>
          <p:grpSp>
            <p:nvGrpSpPr>
              <p:cNvPr id="23" name="Graphic 89" descr="resources, folder">
                <a:extLst>
                  <a:ext uri="{FF2B5EF4-FFF2-40B4-BE49-F238E27FC236}">
                    <a16:creationId xmlns:a16="http://schemas.microsoft.com/office/drawing/2014/main" id="{5B650FE7-A0BA-B74B-B78C-F657C98387EE}"/>
                  </a:ext>
                </a:extLst>
              </p:cNvPr>
              <p:cNvGrpSpPr/>
              <p:nvPr/>
            </p:nvGrpSpPr>
            <p:grpSpPr>
              <a:xfrm>
                <a:off x="7462744" y="3957294"/>
                <a:ext cx="551180" cy="495694"/>
                <a:chOff x="3561319" y="3995263"/>
                <a:chExt cx="353755" cy="318143"/>
              </a:xfrm>
            </p:grpSpPr>
            <p:sp>
              <p:nvSpPr>
                <p:cNvPr id="28" name="Freeform: Shape 78">
                  <a:extLst>
                    <a:ext uri="{FF2B5EF4-FFF2-40B4-BE49-F238E27FC236}">
                      <a16:creationId xmlns:a16="http://schemas.microsoft.com/office/drawing/2014/main" id="{09A71F77-0A5C-DA48-B2C0-A84FBD78220D}"/>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29" name="Freeform: Shape 79">
                  <a:extLst>
                    <a:ext uri="{FF2B5EF4-FFF2-40B4-BE49-F238E27FC236}">
                      <a16:creationId xmlns:a16="http://schemas.microsoft.com/office/drawing/2014/main" id="{F13BEE5D-93FC-FD46-B832-1BFF48FBE7CA}"/>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24" name="Graphic 67" descr="lock">
                <a:extLst>
                  <a:ext uri="{FF2B5EF4-FFF2-40B4-BE49-F238E27FC236}">
                    <a16:creationId xmlns:a16="http://schemas.microsoft.com/office/drawing/2014/main" id="{51F0C659-CF1C-E04A-87EF-84CC9FE536BE}"/>
                  </a:ext>
                </a:extLst>
              </p:cNvPr>
              <p:cNvGrpSpPr/>
              <p:nvPr/>
            </p:nvGrpSpPr>
            <p:grpSpPr>
              <a:xfrm>
                <a:off x="7863955" y="4222713"/>
                <a:ext cx="299938" cy="299938"/>
                <a:chOff x="7901834" y="4528707"/>
                <a:chExt cx="448056" cy="448056"/>
              </a:xfrm>
            </p:grpSpPr>
            <p:sp>
              <p:nvSpPr>
                <p:cNvPr id="25" name="Freeform: Shape 75">
                  <a:extLst>
                    <a:ext uri="{FF2B5EF4-FFF2-40B4-BE49-F238E27FC236}">
                      <a16:creationId xmlns:a16="http://schemas.microsoft.com/office/drawing/2014/main" id="{EC5EF3AA-2B6A-2B4D-996F-87617586D185}"/>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26" name="Freeform: Shape 76">
                  <a:extLst>
                    <a:ext uri="{FF2B5EF4-FFF2-40B4-BE49-F238E27FC236}">
                      <a16:creationId xmlns:a16="http://schemas.microsoft.com/office/drawing/2014/main" id="{626F07FF-C484-604C-97F3-6549EDF5BB4D}"/>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27" name="Freeform: Shape 77">
                  <a:extLst>
                    <a:ext uri="{FF2B5EF4-FFF2-40B4-BE49-F238E27FC236}">
                      <a16:creationId xmlns:a16="http://schemas.microsoft.com/office/drawing/2014/main" id="{B66F2052-A759-2C48-BEDF-7ADEBBA9060C}"/>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30" name="Group 29">
              <a:extLst>
                <a:ext uri="{FF2B5EF4-FFF2-40B4-BE49-F238E27FC236}">
                  <a16:creationId xmlns:a16="http://schemas.microsoft.com/office/drawing/2014/main" id="{3EDFD01E-AC0E-864F-ACF8-60A7BFF29ED9}"/>
                </a:ext>
              </a:extLst>
            </p:cNvPr>
            <p:cNvGrpSpPr/>
            <p:nvPr/>
          </p:nvGrpSpPr>
          <p:grpSpPr>
            <a:xfrm>
              <a:off x="6176697" y="3816709"/>
              <a:ext cx="701149" cy="565357"/>
              <a:chOff x="7462744" y="3957294"/>
              <a:chExt cx="701149" cy="565357"/>
            </a:xfrm>
          </p:grpSpPr>
          <p:grpSp>
            <p:nvGrpSpPr>
              <p:cNvPr id="31" name="Graphic 89" descr="resources, folder">
                <a:extLst>
                  <a:ext uri="{FF2B5EF4-FFF2-40B4-BE49-F238E27FC236}">
                    <a16:creationId xmlns:a16="http://schemas.microsoft.com/office/drawing/2014/main" id="{0CCEA61B-6231-D344-88DB-CE8BECC124B3}"/>
                  </a:ext>
                </a:extLst>
              </p:cNvPr>
              <p:cNvGrpSpPr/>
              <p:nvPr/>
            </p:nvGrpSpPr>
            <p:grpSpPr>
              <a:xfrm>
                <a:off x="7462744" y="3957294"/>
                <a:ext cx="551180" cy="495694"/>
                <a:chOff x="3561319" y="3995263"/>
                <a:chExt cx="353755" cy="318143"/>
              </a:xfrm>
            </p:grpSpPr>
            <p:sp>
              <p:nvSpPr>
                <p:cNvPr id="36" name="Freeform: Shape 86">
                  <a:extLst>
                    <a:ext uri="{FF2B5EF4-FFF2-40B4-BE49-F238E27FC236}">
                      <a16:creationId xmlns:a16="http://schemas.microsoft.com/office/drawing/2014/main" id="{89AE5043-0D17-DD43-B634-9D6460B1E6D0}"/>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37" name="Freeform: Shape 87">
                  <a:extLst>
                    <a:ext uri="{FF2B5EF4-FFF2-40B4-BE49-F238E27FC236}">
                      <a16:creationId xmlns:a16="http://schemas.microsoft.com/office/drawing/2014/main" id="{E63977B8-8E10-3047-A5E4-6FE5DCC084F0}"/>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32" name="Graphic 67" descr="lock">
                <a:extLst>
                  <a:ext uri="{FF2B5EF4-FFF2-40B4-BE49-F238E27FC236}">
                    <a16:creationId xmlns:a16="http://schemas.microsoft.com/office/drawing/2014/main" id="{5FDC2F8F-E9C3-7243-9B8C-04A7C53672EF}"/>
                  </a:ext>
                </a:extLst>
              </p:cNvPr>
              <p:cNvGrpSpPr/>
              <p:nvPr/>
            </p:nvGrpSpPr>
            <p:grpSpPr>
              <a:xfrm>
                <a:off x="7863955" y="4222713"/>
                <a:ext cx="299938" cy="299938"/>
                <a:chOff x="7901834" y="4528707"/>
                <a:chExt cx="448056" cy="448056"/>
              </a:xfrm>
            </p:grpSpPr>
            <p:sp>
              <p:nvSpPr>
                <p:cNvPr id="33" name="Freeform: Shape 83">
                  <a:extLst>
                    <a:ext uri="{FF2B5EF4-FFF2-40B4-BE49-F238E27FC236}">
                      <a16:creationId xmlns:a16="http://schemas.microsoft.com/office/drawing/2014/main" id="{E63CE3E3-5727-BA4D-B35D-F6B8504F9613}"/>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34" name="Freeform: Shape 84">
                  <a:extLst>
                    <a:ext uri="{FF2B5EF4-FFF2-40B4-BE49-F238E27FC236}">
                      <a16:creationId xmlns:a16="http://schemas.microsoft.com/office/drawing/2014/main" id="{ACFFEF73-C90F-8C4A-A25D-4CB9529C240C}"/>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35" name="Freeform: Shape 85">
                  <a:extLst>
                    <a:ext uri="{FF2B5EF4-FFF2-40B4-BE49-F238E27FC236}">
                      <a16:creationId xmlns:a16="http://schemas.microsoft.com/office/drawing/2014/main" id="{955910EE-17CB-374C-B4CD-51FBBB46A4BE}"/>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38" name="Group 37">
              <a:extLst>
                <a:ext uri="{FF2B5EF4-FFF2-40B4-BE49-F238E27FC236}">
                  <a16:creationId xmlns:a16="http://schemas.microsoft.com/office/drawing/2014/main" id="{EC253FBC-7D6D-4E4E-9B48-211FB0E77AD3}"/>
                </a:ext>
              </a:extLst>
            </p:cNvPr>
            <p:cNvGrpSpPr/>
            <p:nvPr/>
          </p:nvGrpSpPr>
          <p:grpSpPr>
            <a:xfrm>
              <a:off x="8415932" y="3816709"/>
              <a:ext cx="701149" cy="565357"/>
              <a:chOff x="7462744" y="3957294"/>
              <a:chExt cx="701149" cy="565357"/>
            </a:xfrm>
          </p:grpSpPr>
          <p:grpSp>
            <p:nvGrpSpPr>
              <p:cNvPr id="39" name="Graphic 89" descr="resources, folder">
                <a:extLst>
                  <a:ext uri="{FF2B5EF4-FFF2-40B4-BE49-F238E27FC236}">
                    <a16:creationId xmlns:a16="http://schemas.microsoft.com/office/drawing/2014/main" id="{687719C4-D49A-6D4F-8CD0-652F6655B2E5}"/>
                  </a:ext>
                </a:extLst>
              </p:cNvPr>
              <p:cNvGrpSpPr/>
              <p:nvPr/>
            </p:nvGrpSpPr>
            <p:grpSpPr>
              <a:xfrm>
                <a:off x="7462744" y="3957294"/>
                <a:ext cx="551180" cy="495694"/>
                <a:chOff x="3561319" y="3995263"/>
                <a:chExt cx="353755" cy="318143"/>
              </a:xfrm>
            </p:grpSpPr>
            <p:sp>
              <p:nvSpPr>
                <p:cNvPr id="44" name="Freeform: Shape 94">
                  <a:extLst>
                    <a:ext uri="{FF2B5EF4-FFF2-40B4-BE49-F238E27FC236}">
                      <a16:creationId xmlns:a16="http://schemas.microsoft.com/office/drawing/2014/main" id="{16C36A4A-E5F9-2A40-9F98-4EC42563C35B}"/>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45" name="Freeform: Shape 95">
                  <a:extLst>
                    <a:ext uri="{FF2B5EF4-FFF2-40B4-BE49-F238E27FC236}">
                      <a16:creationId xmlns:a16="http://schemas.microsoft.com/office/drawing/2014/main" id="{D9209C34-9F00-4C42-8881-8CE374F26C0B}"/>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40" name="Graphic 67" descr="lock">
                <a:extLst>
                  <a:ext uri="{FF2B5EF4-FFF2-40B4-BE49-F238E27FC236}">
                    <a16:creationId xmlns:a16="http://schemas.microsoft.com/office/drawing/2014/main" id="{21478764-0EAF-AD4F-81B3-7EA086AF71BE}"/>
                  </a:ext>
                </a:extLst>
              </p:cNvPr>
              <p:cNvGrpSpPr/>
              <p:nvPr/>
            </p:nvGrpSpPr>
            <p:grpSpPr>
              <a:xfrm>
                <a:off x="7863955" y="4222713"/>
                <a:ext cx="299938" cy="299938"/>
                <a:chOff x="7901834" y="4528707"/>
                <a:chExt cx="448056" cy="448056"/>
              </a:xfrm>
            </p:grpSpPr>
            <p:sp>
              <p:nvSpPr>
                <p:cNvPr id="41" name="Freeform: Shape 91">
                  <a:extLst>
                    <a:ext uri="{FF2B5EF4-FFF2-40B4-BE49-F238E27FC236}">
                      <a16:creationId xmlns:a16="http://schemas.microsoft.com/office/drawing/2014/main" id="{739DE35C-E2ED-E643-ADC7-674E2BC25D35}"/>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42" name="Freeform: Shape 92">
                  <a:extLst>
                    <a:ext uri="{FF2B5EF4-FFF2-40B4-BE49-F238E27FC236}">
                      <a16:creationId xmlns:a16="http://schemas.microsoft.com/office/drawing/2014/main" id="{E77C18C6-7C71-5A4B-9906-E87E46BA2CB1}"/>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43" name="Freeform: Shape 93">
                  <a:extLst>
                    <a:ext uri="{FF2B5EF4-FFF2-40B4-BE49-F238E27FC236}">
                      <a16:creationId xmlns:a16="http://schemas.microsoft.com/office/drawing/2014/main" id="{388E1CC4-8F34-FD44-9D89-CFDC89C171E5}"/>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grpSp>
        <p:nvGrpSpPr>
          <p:cNvPr id="120" name="Group 119">
            <a:extLst>
              <a:ext uri="{FF2B5EF4-FFF2-40B4-BE49-F238E27FC236}">
                <a16:creationId xmlns:a16="http://schemas.microsoft.com/office/drawing/2014/main" id="{B4C34972-9A75-114C-AD21-F1F8B189590A}"/>
              </a:ext>
            </a:extLst>
          </p:cNvPr>
          <p:cNvGrpSpPr/>
          <p:nvPr/>
        </p:nvGrpSpPr>
        <p:grpSpPr>
          <a:xfrm>
            <a:off x="1852320" y="1943709"/>
            <a:ext cx="2672862" cy="2615570"/>
            <a:chOff x="2399724" y="1950057"/>
            <a:chExt cx="2672862" cy="2615570"/>
          </a:xfrm>
        </p:grpSpPr>
        <p:cxnSp>
          <p:nvCxnSpPr>
            <p:cNvPr id="62" name="Straight Connector 61">
              <a:extLst>
                <a:ext uri="{FF2B5EF4-FFF2-40B4-BE49-F238E27FC236}">
                  <a16:creationId xmlns:a16="http://schemas.microsoft.com/office/drawing/2014/main" id="{1A62B989-75C8-5E4F-85D3-6CC06FDA3D55}"/>
                </a:ext>
              </a:extLst>
            </p:cNvPr>
            <p:cNvCxnSpPr>
              <a:cxnSpLocks/>
            </p:cNvCxnSpPr>
            <p:nvPr/>
          </p:nvCxnSpPr>
          <p:spPr>
            <a:xfrm>
              <a:off x="3611619" y="2725824"/>
              <a:ext cx="0" cy="1839803"/>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BD20AF9-C52C-2C47-A86A-22D1694F476C}"/>
                </a:ext>
              </a:extLst>
            </p:cNvPr>
            <p:cNvSpPr txBox="1"/>
            <p:nvPr/>
          </p:nvSpPr>
          <p:spPr>
            <a:xfrm>
              <a:off x="2926161" y="1950057"/>
              <a:ext cx="1432395" cy="646331"/>
            </a:xfrm>
            <a:prstGeom prst="rect">
              <a:avLst/>
            </a:prstGeom>
            <a:noFill/>
          </p:spPr>
          <p:txBody>
            <a:bodyPr wrap="square" rtlCol="0">
              <a:spAutoFit/>
            </a:bodyPr>
            <a:lstStyle/>
            <a:p>
              <a:pPr algn="ctr"/>
              <a:r>
                <a:rPr lang="en-US" b="1" dirty="0">
                  <a:solidFill>
                    <a:schemeClr val="accent1"/>
                  </a:solidFill>
                  <a:cs typeface="Segoe UI" panose="020B0502040204020203" pitchFamily="34" charset="0"/>
                </a:rPr>
                <a:t>Privacy </a:t>
              </a:r>
              <a:br>
                <a:rPr lang="en-US" b="1" dirty="0">
                  <a:solidFill>
                    <a:schemeClr val="accent1"/>
                  </a:solidFill>
                  <a:cs typeface="Segoe UI" panose="020B0502040204020203" pitchFamily="34" charset="0"/>
                </a:rPr>
              </a:br>
              <a:r>
                <a:rPr lang="en-US" b="1" dirty="0">
                  <a:solidFill>
                    <a:schemeClr val="accent1"/>
                  </a:solidFill>
                  <a:cs typeface="Segoe UI" panose="020B0502040204020203" pitchFamily="34" charset="0"/>
                </a:rPr>
                <a:t>Barrier</a:t>
              </a:r>
            </a:p>
          </p:txBody>
        </p:sp>
        <p:pic>
          <p:nvPicPr>
            <p:cNvPr id="64" name="Picture 2" descr="Image result for server icon azure">
              <a:extLst>
                <a:ext uri="{FF2B5EF4-FFF2-40B4-BE49-F238E27FC236}">
                  <a16:creationId xmlns:a16="http://schemas.microsoft.com/office/drawing/2014/main" id="{B61A282D-440A-AA48-960E-519BDDC915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6414" y="3655422"/>
              <a:ext cx="756172" cy="451121"/>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F4DDE2D1-37AE-924E-969A-EC573E50B1EF}"/>
                </a:ext>
              </a:extLst>
            </p:cNvPr>
            <p:cNvGrpSpPr/>
            <p:nvPr/>
          </p:nvGrpSpPr>
          <p:grpSpPr>
            <a:xfrm>
              <a:off x="3886894" y="3023033"/>
              <a:ext cx="701149" cy="565357"/>
              <a:chOff x="7462744" y="3957294"/>
              <a:chExt cx="701149" cy="565357"/>
            </a:xfrm>
          </p:grpSpPr>
          <p:grpSp>
            <p:nvGrpSpPr>
              <p:cNvPr id="93" name="Graphic 89" descr="resources, folder">
                <a:extLst>
                  <a:ext uri="{FF2B5EF4-FFF2-40B4-BE49-F238E27FC236}">
                    <a16:creationId xmlns:a16="http://schemas.microsoft.com/office/drawing/2014/main" id="{8BEC7958-335B-F746-AC48-CE95B8D16881}"/>
                  </a:ext>
                </a:extLst>
              </p:cNvPr>
              <p:cNvGrpSpPr/>
              <p:nvPr/>
            </p:nvGrpSpPr>
            <p:grpSpPr>
              <a:xfrm>
                <a:off x="7462744" y="3957294"/>
                <a:ext cx="551180" cy="495694"/>
                <a:chOff x="3561319" y="3995263"/>
                <a:chExt cx="353755" cy="318143"/>
              </a:xfrm>
            </p:grpSpPr>
            <p:sp>
              <p:nvSpPr>
                <p:cNvPr id="98" name="Freeform: Shape 94">
                  <a:extLst>
                    <a:ext uri="{FF2B5EF4-FFF2-40B4-BE49-F238E27FC236}">
                      <a16:creationId xmlns:a16="http://schemas.microsoft.com/office/drawing/2014/main" id="{E6EEEB02-9DC2-B24A-BE11-D148EC0646DD}"/>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99" name="Freeform: Shape 95">
                  <a:extLst>
                    <a:ext uri="{FF2B5EF4-FFF2-40B4-BE49-F238E27FC236}">
                      <a16:creationId xmlns:a16="http://schemas.microsoft.com/office/drawing/2014/main" id="{FBCEF76E-F62D-DE4A-937A-0B51FDB2065A}"/>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94" name="Graphic 67" descr="lock">
                <a:extLst>
                  <a:ext uri="{FF2B5EF4-FFF2-40B4-BE49-F238E27FC236}">
                    <a16:creationId xmlns:a16="http://schemas.microsoft.com/office/drawing/2014/main" id="{5231845D-0333-2D46-9F66-6E716D10B110}"/>
                  </a:ext>
                </a:extLst>
              </p:cNvPr>
              <p:cNvGrpSpPr/>
              <p:nvPr/>
            </p:nvGrpSpPr>
            <p:grpSpPr>
              <a:xfrm>
                <a:off x="7863955" y="4222713"/>
                <a:ext cx="299938" cy="299938"/>
                <a:chOff x="7901834" y="4528707"/>
                <a:chExt cx="448056" cy="448056"/>
              </a:xfrm>
            </p:grpSpPr>
            <p:sp>
              <p:nvSpPr>
                <p:cNvPr id="95" name="Freeform: Shape 91">
                  <a:extLst>
                    <a:ext uri="{FF2B5EF4-FFF2-40B4-BE49-F238E27FC236}">
                      <a16:creationId xmlns:a16="http://schemas.microsoft.com/office/drawing/2014/main" id="{20632024-6D58-994E-80D0-5323CD2DC049}"/>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96" name="Freeform: Shape 92">
                  <a:extLst>
                    <a:ext uri="{FF2B5EF4-FFF2-40B4-BE49-F238E27FC236}">
                      <a16:creationId xmlns:a16="http://schemas.microsoft.com/office/drawing/2014/main" id="{89307251-EFCC-6646-8F98-235A7151E83B}"/>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97" name="Freeform: Shape 93">
                  <a:extLst>
                    <a:ext uri="{FF2B5EF4-FFF2-40B4-BE49-F238E27FC236}">
                      <a16:creationId xmlns:a16="http://schemas.microsoft.com/office/drawing/2014/main" id="{911FD0D6-E165-EA4F-BAE9-53ADEACDCA81}"/>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109" name="Group 108">
              <a:extLst>
                <a:ext uri="{FF2B5EF4-FFF2-40B4-BE49-F238E27FC236}">
                  <a16:creationId xmlns:a16="http://schemas.microsoft.com/office/drawing/2014/main" id="{A9AF6F20-1352-7644-AAEA-CB85FF6E1EB8}"/>
                </a:ext>
              </a:extLst>
            </p:cNvPr>
            <p:cNvGrpSpPr/>
            <p:nvPr/>
          </p:nvGrpSpPr>
          <p:grpSpPr>
            <a:xfrm>
              <a:off x="2399724" y="3178686"/>
              <a:ext cx="526437" cy="526437"/>
              <a:chOff x="659666" y="3190240"/>
              <a:chExt cx="894080" cy="894080"/>
            </a:xfrm>
          </p:grpSpPr>
          <p:sp>
            <p:nvSpPr>
              <p:cNvPr id="110" name="Oval 109">
                <a:extLst>
                  <a:ext uri="{FF2B5EF4-FFF2-40B4-BE49-F238E27FC236}">
                    <a16:creationId xmlns:a16="http://schemas.microsoft.com/office/drawing/2014/main" id="{48A6B421-2A99-2241-92DD-D7A711536C3D}"/>
                  </a:ext>
                </a:extLst>
              </p:cNvPr>
              <p:cNvSpPr/>
              <p:nvPr/>
            </p:nvSpPr>
            <p:spPr bwMode="auto">
              <a:xfrm>
                <a:off x="659666" y="3190240"/>
                <a:ext cx="894080" cy="8940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111" name="Group 110" descr="person">
                <a:extLst>
                  <a:ext uri="{FF2B5EF4-FFF2-40B4-BE49-F238E27FC236}">
                    <a16:creationId xmlns:a16="http://schemas.microsoft.com/office/drawing/2014/main" id="{A80236A9-F8A9-3D4E-996A-13BC6782857E}"/>
                  </a:ext>
                </a:extLst>
              </p:cNvPr>
              <p:cNvGrpSpPr/>
              <p:nvPr/>
            </p:nvGrpSpPr>
            <p:grpSpPr>
              <a:xfrm>
                <a:off x="930178" y="3405976"/>
                <a:ext cx="338552" cy="409702"/>
                <a:chOff x="5517875" y="3368919"/>
                <a:chExt cx="233375" cy="282423"/>
              </a:xfrm>
              <a:solidFill>
                <a:schemeClr val="accent1"/>
              </a:solidFill>
            </p:grpSpPr>
            <p:sp>
              <p:nvSpPr>
                <p:cNvPr id="112" name="Freeform: Shape 110">
                  <a:extLst>
                    <a:ext uri="{FF2B5EF4-FFF2-40B4-BE49-F238E27FC236}">
                      <a16:creationId xmlns:a16="http://schemas.microsoft.com/office/drawing/2014/main" id="{F031B55E-DB0C-9741-834E-553F2309B41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p>
              </p:txBody>
            </p:sp>
            <p:sp>
              <p:nvSpPr>
                <p:cNvPr id="113" name="Freeform: Shape 111">
                  <a:extLst>
                    <a:ext uri="{FF2B5EF4-FFF2-40B4-BE49-F238E27FC236}">
                      <a16:creationId xmlns:a16="http://schemas.microsoft.com/office/drawing/2014/main" id="{80AC87AE-0ADC-BC4E-BE69-6B9D381FE93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p>
              </p:txBody>
            </p:sp>
          </p:grpSp>
        </p:grpSp>
      </p:grpSp>
      <p:sp>
        <p:nvSpPr>
          <p:cNvPr id="118" name="TextBox 117">
            <a:extLst>
              <a:ext uri="{FF2B5EF4-FFF2-40B4-BE49-F238E27FC236}">
                <a16:creationId xmlns:a16="http://schemas.microsoft.com/office/drawing/2014/main" id="{EF5375EE-1449-E54B-9E27-27BE47E1622C}"/>
              </a:ext>
            </a:extLst>
          </p:cNvPr>
          <p:cNvSpPr txBox="1"/>
          <p:nvPr/>
        </p:nvSpPr>
        <p:spPr>
          <a:xfrm>
            <a:off x="1436635" y="5292353"/>
            <a:ext cx="3316638" cy="307777"/>
          </a:xfrm>
          <a:prstGeom prst="rect">
            <a:avLst/>
          </a:prstGeom>
          <a:noFill/>
        </p:spPr>
        <p:txBody>
          <a:bodyPr wrap="square" lIns="0" tIns="0" rIns="0" bIns="0" rtlCol="0">
            <a:spAutoFit/>
          </a:bodyPr>
          <a:lstStyle/>
          <a:p>
            <a:pPr algn="l"/>
            <a:r>
              <a:rPr lang="en-US" sz="2000" dirty="0"/>
              <a:t>Confidential from Data Scientist </a:t>
            </a:r>
          </a:p>
        </p:txBody>
      </p:sp>
      <p:sp>
        <p:nvSpPr>
          <p:cNvPr id="119" name="TextBox 118">
            <a:extLst>
              <a:ext uri="{FF2B5EF4-FFF2-40B4-BE49-F238E27FC236}">
                <a16:creationId xmlns:a16="http://schemas.microsoft.com/office/drawing/2014/main" id="{2E198B75-C729-6449-BE6F-0CF2FCF6223D}"/>
              </a:ext>
            </a:extLst>
          </p:cNvPr>
          <p:cNvSpPr txBox="1"/>
          <p:nvPr/>
        </p:nvSpPr>
        <p:spPr>
          <a:xfrm>
            <a:off x="6597433" y="5315282"/>
            <a:ext cx="3316638" cy="307777"/>
          </a:xfrm>
          <a:prstGeom prst="rect">
            <a:avLst/>
          </a:prstGeom>
          <a:noFill/>
        </p:spPr>
        <p:txBody>
          <a:bodyPr wrap="square" lIns="0" tIns="0" rIns="0" bIns="0" rtlCol="0">
            <a:spAutoFit/>
          </a:bodyPr>
          <a:lstStyle/>
          <a:p>
            <a:pPr algn="ctr"/>
            <a:r>
              <a:rPr lang="en-US" sz="2000" dirty="0"/>
              <a:t>Encrypted using Hardware</a:t>
            </a:r>
          </a:p>
        </p:txBody>
      </p:sp>
      <p:pic>
        <p:nvPicPr>
          <p:cNvPr id="1026" name="Picture 2">
            <a:extLst>
              <a:ext uri="{FF2B5EF4-FFF2-40B4-BE49-F238E27FC236}">
                <a16:creationId xmlns:a16="http://schemas.microsoft.com/office/drawing/2014/main" id="{B51CD8EB-83EB-DF4E-8638-D8D4C90A5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559" y="4159631"/>
            <a:ext cx="817292" cy="48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0364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EEF9C3-96FD-4ACE-BA1E-264CCF0B0983}"/>
              </a:ext>
            </a:extLst>
          </p:cNvPr>
          <p:cNvSpPr>
            <a:spLocks noGrp="1"/>
          </p:cNvSpPr>
          <p:nvPr>
            <p:ph type="title"/>
          </p:nvPr>
        </p:nvSpPr>
        <p:spPr/>
        <p:txBody>
          <a:bodyPr/>
          <a:lstStyle/>
          <a:p>
            <a:pPr lvl="0"/>
            <a:r>
              <a:rPr lang="en-US" dirty="0"/>
              <a:t>Homomorphic </a:t>
            </a:r>
            <a:r>
              <a:rPr lang="en-US" dirty="0">
                <a:solidFill>
                  <a:schemeClr val="tx1"/>
                </a:solidFill>
                <a:latin typeface="+mn-lt"/>
              </a:rPr>
              <a:t>Encryption</a:t>
            </a:r>
          </a:p>
        </p:txBody>
      </p:sp>
    </p:spTree>
    <p:custDataLst>
      <p:tags r:id="rId1"/>
    </p:custDataLst>
    <p:extLst>
      <p:ext uri="{BB962C8B-B14F-4D97-AF65-F5344CB8AC3E}">
        <p14:creationId xmlns:p14="http://schemas.microsoft.com/office/powerpoint/2010/main" val="25566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7"/>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44E8-B72F-45AB-B838-6B891F2951E5}"/>
              </a:ext>
            </a:extLst>
          </p:cNvPr>
          <p:cNvSpPr>
            <a:spLocks noGrp="1"/>
          </p:cNvSpPr>
          <p:nvPr>
            <p:ph type="title"/>
          </p:nvPr>
        </p:nvSpPr>
        <p:spPr>
          <a:xfrm>
            <a:off x="588263" y="457200"/>
            <a:ext cx="11018520" cy="553998"/>
          </a:xfrm>
        </p:spPr>
        <p:txBody>
          <a:bodyPr/>
          <a:lstStyle/>
          <a:p>
            <a:r>
              <a:rPr lang="en-US" dirty="0"/>
              <a:t>Homomorphic Encryption</a:t>
            </a:r>
          </a:p>
        </p:txBody>
      </p:sp>
      <p:sp>
        <p:nvSpPr>
          <p:cNvPr id="3" name="Subtitle 2">
            <a:extLst>
              <a:ext uri="{FF2B5EF4-FFF2-40B4-BE49-F238E27FC236}">
                <a16:creationId xmlns:a16="http://schemas.microsoft.com/office/drawing/2014/main" id="{BBFACD6B-FB92-4793-A130-38E6E3C152C1}"/>
              </a:ext>
            </a:extLst>
          </p:cNvPr>
          <p:cNvSpPr>
            <a:spLocks noGrp="1"/>
          </p:cNvSpPr>
          <p:nvPr>
            <p:ph type="subTitle" idx="4294967295"/>
          </p:nvPr>
        </p:nvSpPr>
        <p:spPr>
          <a:xfrm>
            <a:off x="652464" y="1354138"/>
            <a:ext cx="10954320" cy="1301638"/>
          </a:xfrm>
        </p:spPr>
        <p:txBody>
          <a:bodyPr/>
          <a:lstStyle/>
          <a:p>
            <a:pPr marL="274320" indent="-274320" algn="l">
              <a:lnSpc>
                <a:spcPts val="2000"/>
              </a:lnSpc>
              <a:buFont typeface="Arial" panose="020B0604020202020204" pitchFamily="34" charset="0"/>
              <a:buChar char="•"/>
            </a:pPr>
            <a:endParaRPr lang="en-US" dirty="0">
              <a:latin typeface="wf_segoe-ui_normal"/>
            </a:endParaRPr>
          </a:p>
          <a:p>
            <a:pPr marL="274320" indent="-274320" algn="l">
              <a:lnSpc>
                <a:spcPts val="2000"/>
              </a:lnSpc>
              <a:buFont typeface="Arial" panose="020B0604020202020204" pitchFamily="34" charset="0"/>
              <a:buChar char="•"/>
            </a:pPr>
            <a:endParaRPr lang="en-US" dirty="0"/>
          </a:p>
          <a:p>
            <a:pPr marL="274320" indent="-274320" algn="l">
              <a:lnSpc>
                <a:spcPts val="2000"/>
              </a:lnSpc>
              <a:buFont typeface="Arial" panose="020B0604020202020204" pitchFamily="34" charset="0"/>
              <a:buChar char="•"/>
            </a:pPr>
            <a:endParaRPr lang="en-US" dirty="0"/>
          </a:p>
          <a:p>
            <a:pPr marL="274320" indent="-274320" algn="l">
              <a:lnSpc>
                <a:spcPts val="2000"/>
              </a:lnSpc>
              <a:buFont typeface="Arial" panose="020B0604020202020204" pitchFamily="34" charset="0"/>
              <a:buChar char="•"/>
            </a:pPr>
            <a:endParaRPr lang="en-US" dirty="0"/>
          </a:p>
        </p:txBody>
      </p:sp>
      <p:sp>
        <p:nvSpPr>
          <p:cNvPr id="4" name="TextBox 5">
            <a:extLst>
              <a:ext uri="{FF2B5EF4-FFF2-40B4-BE49-F238E27FC236}">
                <a16:creationId xmlns:a16="http://schemas.microsoft.com/office/drawing/2014/main" id="{9808B278-2D23-4F96-9E24-77C4F8A2A7B0}"/>
              </a:ext>
            </a:extLst>
          </p:cNvPr>
          <p:cNvSpPr txBox="1"/>
          <p:nvPr/>
        </p:nvSpPr>
        <p:spPr>
          <a:xfrm>
            <a:off x="5136872" y="1588402"/>
            <a:ext cx="5510784" cy="984885"/>
          </a:xfrm>
          <a:prstGeom prst="rect">
            <a:avLst/>
          </a:prstGeom>
          <a:noFill/>
          <a:ln w="19050">
            <a:solidFill>
              <a:schemeClr val="tx2"/>
            </a:solidFill>
          </a:ln>
        </p:spPr>
        <p:txBody>
          <a:bodyPr wrap="square" lIns="457200" tIns="182880" rIns="457200" bIns="18288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t>Decrypt(Encrypt(A) + Encrypt(B)) = A + B</a:t>
            </a:r>
          </a:p>
          <a:p>
            <a:pPr algn="ctr"/>
            <a:r>
              <a:rPr lang="en-US" sz="2000" dirty="0"/>
              <a:t>Decrypt(Encrypt(A) * Encrypt(B)) = A * B</a:t>
            </a:r>
          </a:p>
        </p:txBody>
      </p:sp>
      <p:cxnSp>
        <p:nvCxnSpPr>
          <p:cNvPr id="37" name="Straight Arrow Connector 36">
            <a:extLst>
              <a:ext uri="{FF2B5EF4-FFF2-40B4-BE49-F238E27FC236}">
                <a16:creationId xmlns:a16="http://schemas.microsoft.com/office/drawing/2014/main" id="{D8000883-2479-4B61-BE3B-FBB14916DD41}"/>
              </a:ext>
            </a:extLst>
          </p:cNvPr>
          <p:cNvCxnSpPr>
            <a:cxnSpLocks/>
          </p:cNvCxnSpPr>
          <p:nvPr/>
        </p:nvCxnSpPr>
        <p:spPr>
          <a:xfrm flipH="1">
            <a:off x="8265990" y="5538419"/>
            <a:ext cx="128016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7F3C7D4-1655-42A5-BC3C-FA36F5DC52DD}"/>
              </a:ext>
            </a:extLst>
          </p:cNvPr>
          <p:cNvCxnSpPr>
            <a:cxnSpLocks/>
          </p:cNvCxnSpPr>
          <p:nvPr/>
        </p:nvCxnSpPr>
        <p:spPr>
          <a:xfrm>
            <a:off x="6118302" y="4487932"/>
            <a:ext cx="109728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F06603-90FD-4A78-A3F1-BA124913B985}"/>
              </a:ext>
            </a:extLst>
          </p:cNvPr>
          <p:cNvCxnSpPr>
            <a:cxnSpLocks/>
          </p:cNvCxnSpPr>
          <p:nvPr/>
        </p:nvCxnSpPr>
        <p:spPr>
          <a:xfrm flipH="1">
            <a:off x="9935982" y="4711249"/>
            <a:ext cx="5401" cy="52162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5F8EF94-8847-4203-9A9F-E9D5606F06A4}"/>
              </a:ext>
            </a:extLst>
          </p:cNvPr>
          <p:cNvCxnSpPr>
            <a:cxnSpLocks/>
          </p:cNvCxnSpPr>
          <p:nvPr/>
        </p:nvCxnSpPr>
        <p:spPr>
          <a:xfrm flipH="1">
            <a:off x="6118302" y="5538419"/>
            <a:ext cx="109728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3ADA1E8-0160-4F96-AD4A-88E95247036E}"/>
              </a:ext>
            </a:extLst>
          </p:cNvPr>
          <p:cNvCxnSpPr>
            <a:cxnSpLocks/>
          </p:cNvCxnSpPr>
          <p:nvPr/>
        </p:nvCxnSpPr>
        <p:spPr>
          <a:xfrm flipV="1">
            <a:off x="8265990" y="4487934"/>
            <a:ext cx="1280160" cy="7732"/>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E595BA9-39E8-4D03-9DC0-142F39FB94DB}"/>
              </a:ext>
            </a:extLst>
          </p:cNvPr>
          <p:cNvCxnSpPr>
            <a:cxnSpLocks/>
          </p:cNvCxnSpPr>
          <p:nvPr/>
        </p:nvCxnSpPr>
        <p:spPr>
          <a:xfrm>
            <a:off x="8910854" y="4180370"/>
            <a:ext cx="0" cy="1839803"/>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7E17741-A6A7-4420-8875-D48B84D140D1}"/>
              </a:ext>
            </a:extLst>
          </p:cNvPr>
          <p:cNvSpPr txBox="1"/>
          <p:nvPr/>
        </p:nvSpPr>
        <p:spPr>
          <a:xfrm>
            <a:off x="8223059" y="3429000"/>
            <a:ext cx="1432395" cy="646331"/>
          </a:xfrm>
          <a:prstGeom prst="rect">
            <a:avLst/>
          </a:prstGeom>
          <a:noFill/>
        </p:spPr>
        <p:txBody>
          <a:bodyPr wrap="square" rtlCol="0">
            <a:spAutoFit/>
          </a:bodyPr>
          <a:lstStyle/>
          <a:p>
            <a:pPr algn="ctr"/>
            <a:r>
              <a:rPr lang="en-US" b="1" dirty="0">
                <a:solidFill>
                  <a:schemeClr val="accent1"/>
                </a:solidFill>
                <a:cs typeface="Segoe UI" panose="020B0502040204020203" pitchFamily="34" charset="0"/>
              </a:rPr>
              <a:t>Privacy </a:t>
            </a:r>
            <a:br>
              <a:rPr lang="en-US" b="1" dirty="0">
                <a:solidFill>
                  <a:schemeClr val="accent1"/>
                </a:solidFill>
                <a:cs typeface="Segoe UI" panose="020B0502040204020203" pitchFamily="34" charset="0"/>
              </a:rPr>
            </a:br>
            <a:r>
              <a:rPr lang="en-US" b="1" dirty="0">
                <a:solidFill>
                  <a:schemeClr val="accent1"/>
                </a:solidFill>
                <a:cs typeface="Segoe UI" panose="020B0502040204020203" pitchFamily="34" charset="0"/>
              </a:rPr>
              <a:t>Barrier</a:t>
            </a:r>
          </a:p>
        </p:txBody>
      </p:sp>
      <p:pic>
        <p:nvPicPr>
          <p:cNvPr id="57" name="Picture 2" descr="Image result for server icon azure">
            <a:extLst>
              <a:ext uri="{FF2B5EF4-FFF2-40B4-BE49-F238E27FC236}">
                <a16:creationId xmlns:a16="http://schemas.microsoft.com/office/drawing/2014/main" id="{2BE7AEBA-1CB8-4E73-9A65-B5481DB8436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063" y="5637445"/>
            <a:ext cx="756172" cy="4511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3C4CCB5-E298-403A-B325-CB09423BAE97}"/>
              </a:ext>
            </a:extLst>
          </p:cNvPr>
          <p:cNvSpPr txBox="1"/>
          <p:nvPr/>
        </p:nvSpPr>
        <p:spPr>
          <a:xfrm>
            <a:off x="588263" y="1491752"/>
            <a:ext cx="3739897" cy="1200329"/>
          </a:xfrm>
          <a:prstGeom prst="rect">
            <a:avLst/>
          </a:prstGeom>
          <a:noFill/>
        </p:spPr>
        <p:txBody>
          <a:bodyPr wrap="square" lIns="0">
            <a:spAutoFit/>
          </a:bodyPr>
          <a:lstStyle/>
          <a:p>
            <a:pPr>
              <a:buSzPct val="120000"/>
            </a:pPr>
            <a:r>
              <a:rPr lang="en-US" dirty="0">
                <a:solidFill>
                  <a:schemeClr val="accent1"/>
                </a:solidFill>
                <a:cs typeface="Segoe UI" panose="020B0502040204020203" pitchFamily="34" charset="0"/>
              </a:rPr>
              <a:t>Homomorphic encryption allows certain computations to be done on encrypted data, without requiring any decryption in the process: </a:t>
            </a:r>
          </a:p>
        </p:txBody>
      </p:sp>
      <p:sp>
        <p:nvSpPr>
          <p:cNvPr id="32" name="TextBox 31">
            <a:extLst>
              <a:ext uri="{FF2B5EF4-FFF2-40B4-BE49-F238E27FC236}">
                <a16:creationId xmlns:a16="http://schemas.microsoft.com/office/drawing/2014/main" id="{50D8C27A-739B-470D-A284-CC3891D96722}"/>
              </a:ext>
            </a:extLst>
          </p:cNvPr>
          <p:cNvSpPr txBox="1"/>
          <p:nvPr/>
        </p:nvSpPr>
        <p:spPr>
          <a:xfrm>
            <a:off x="588263" y="3473953"/>
            <a:ext cx="3739897" cy="646331"/>
          </a:xfrm>
          <a:prstGeom prst="rect">
            <a:avLst/>
          </a:prstGeom>
          <a:noFill/>
        </p:spPr>
        <p:txBody>
          <a:bodyPr wrap="square" lIns="0">
            <a:spAutoFit/>
          </a:bodyPr>
          <a:lstStyle/>
          <a:p>
            <a:pPr algn="l">
              <a:buSzPct val="120000"/>
            </a:pPr>
            <a:r>
              <a:rPr lang="en-US" sz="1800" dirty="0">
                <a:solidFill>
                  <a:schemeClr val="accent1"/>
                </a:solidFill>
                <a:cs typeface="Segoe UI" panose="020B0502040204020203" pitchFamily="34" charset="0"/>
              </a:rPr>
              <a:t>Different from </a:t>
            </a:r>
            <a:r>
              <a:rPr lang="en-US" dirty="0">
                <a:solidFill>
                  <a:schemeClr val="accent1"/>
                </a:solidFill>
                <a:cs typeface="Segoe UI" panose="020B0502040204020203" pitchFamily="34" charset="0"/>
              </a:rPr>
              <a:t>classical </a:t>
            </a:r>
            <a:r>
              <a:rPr lang="en-US" sz="1800" dirty="0">
                <a:solidFill>
                  <a:schemeClr val="accent1"/>
                </a:solidFill>
                <a:cs typeface="Segoe UI" panose="020B0502040204020203" pitchFamily="34" charset="0"/>
              </a:rPr>
              <a:t>encryption like AES or RSA:</a:t>
            </a:r>
          </a:p>
        </p:txBody>
      </p:sp>
      <p:grpSp>
        <p:nvGrpSpPr>
          <p:cNvPr id="59" name="Graphic 89" descr="resources, folder">
            <a:extLst>
              <a:ext uri="{FF2B5EF4-FFF2-40B4-BE49-F238E27FC236}">
                <a16:creationId xmlns:a16="http://schemas.microsoft.com/office/drawing/2014/main" id="{9214A8C6-9D43-4702-BDBD-C8A911EAD908}"/>
              </a:ext>
            </a:extLst>
          </p:cNvPr>
          <p:cNvGrpSpPr/>
          <p:nvPr/>
        </p:nvGrpSpPr>
        <p:grpSpPr>
          <a:xfrm>
            <a:off x="5379721" y="4136886"/>
            <a:ext cx="551180" cy="495694"/>
            <a:chOff x="3561319" y="3995263"/>
            <a:chExt cx="353755" cy="318143"/>
          </a:xfrm>
        </p:grpSpPr>
        <p:sp>
          <p:nvSpPr>
            <p:cNvPr id="60" name="Freeform: Shape 59">
              <a:extLst>
                <a:ext uri="{FF2B5EF4-FFF2-40B4-BE49-F238E27FC236}">
                  <a16:creationId xmlns:a16="http://schemas.microsoft.com/office/drawing/2014/main" id="{73E18BF8-5585-4B8C-B3B7-189FCD027703}"/>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E85CBE8-0ED4-4E6E-93D9-BB78D533405A}"/>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D5347F7E-3C5F-494F-A177-1AB7DBB421EB}"/>
              </a:ext>
            </a:extLst>
          </p:cNvPr>
          <p:cNvGrpSpPr/>
          <p:nvPr/>
        </p:nvGrpSpPr>
        <p:grpSpPr>
          <a:xfrm>
            <a:off x="7418140" y="4136886"/>
            <a:ext cx="701149" cy="565357"/>
            <a:chOff x="7462744" y="3957294"/>
            <a:chExt cx="701149" cy="565357"/>
          </a:xfrm>
        </p:grpSpPr>
        <p:grpSp>
          <p:nvGrpSpPr>
            <p:cNvPr id="62" name="Graphic 89" descr="resources, folder">
              <a:extLst>
                <a:ext uri="{FF2B5EF4-FFF2-40B4-BE49-F238E27FC236}">
                  <a16:creationId xmlns:a16="http://schemas.microsoft.com/office/drawing/2014/main" id="{7E6DAC7F-EAFE-4A1F-9D45-F2F28AF5FA3E}"/>
                </a:ext>
              </a:extLst>
            </p:cNvPr>
            <p:cNvGrpSpPr/>
            <p:nvPr/>
          </p:nvGrpSpPr>
          <p:grpSpPr>
            <a:xfrm>
              <a:off x="7462744" y="3957294"/>
              <a:ext cx="551180" cy="495694"/>
              <a:chOff x="3561319" y="3995263"/>
              <a:chExt cx="353755" cy="318143"/>
            </a:xfrm>
          </p:grpSpPr>
          <p:sp>
            <p:nvSpPr>
              <p:cNvPr id="63" name="Freeform: Shape 62">
                <a:extLst>
                  <a:ext uri="{FF2B5EF4-FFF2-40B4-BE49-F238E27FC236}">
                    <a16:creationId xmlns:a16="http://schemas.microsoft.com/office/drawing/2014/main" id="{0E814D30-A7DA-4745-AB21-E94C2039BF5A}"/>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F9A5673-FA99-4BC8-ACA1-965234BFCBF0}"/>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8" name="Graphic 67" descr="lock">
              <a:extLst>
                <a:ext uri="{FF2B5EF4-FFF2-40B4-BE49-F238E27FC236}">
                  <a16:creationId xmlns:a16="http://schemas.microsoft.com/office/drawing/2014/main" id="{6F080EEA-C0A5-4C9F-939A-CE84D5F802AE}"/>
                </a:ext>
              </a:extLst>
            </p:cNvPr>
            <p:cNvGrpSpPr/>
            <p:nvPr/>
          </p:nvGrpSpPr>
          <p:grpSpPr>
            <a:xfrm>
              <a:off x="7863955" y="4222713"/>
              <a:ext cx="299938" cy="299938"/>
              <a:chOff x="7901834" y="4528707"/>
              <a:chExt cx="448056" cy="448056"/>
            </a:xfrm>
          </p:grpSpPr>
          <p:sp>
            <p:nvSpPr>
              <p:cNvPr id="9" name="Freeform: Shape 8">
                <a:extLst>
                  <a:ext uri="{FF2B5EF4-FFF2-40B4-BE49-F238E27FC236}">
                    <a16:creationId xmlns:a16="http://schemas.microsoft.com/office/drawing/2014/main" id="{1243696D-4E92-4432-B194-4A40630FFEC3}"/>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91F1CF4-5657-4110-A41E-82B3BE2C6E8E}"/>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9E5CCFA-02C5-4EAA-9011-83B9D10C9D72}"/>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73" name="Group 72">
            <a:extLst>
              <a:ext uri="{FF2B5EF4-FFF2-40B4-BE49-F238E27FC236}">
                <a16:creationId xmlns:a16="http://schemas.microsoft.com/office/drawing/2014/main" id="{87D6353E-D436-477E-B4D0-B9120A9CC6D1}"/>
              </a:ext>
            </a:extLst>
          </p:cNvPr>
          <p:cNvGrpSpPr/>
          <p:nvPr/>
        </p:nvGrpSpPr>
        <p:grpSpPr>
          <a:xfrm>
            <a:off x="9657375" y="4136886"/>
            <a:ext cx="701149" cy="565357"/>
            <a:chOff x="7462744" y="3957294"/>
            <a:chExt cx="701149" cy="565357"/>
          </a:xfrm>
        </p:grpSpPr>
        <p:grpSp>
          <p:nvGrpSpPr>
            <p:cNvPr id="74" name="Graphic 89" descr="resources, folder">
              <a:extLst>
                <a:ext uri="{FF2B5EF4-FFF2-40B4-BE49-F238E27FC236}">
                  <a16:creationId xmlns:a16="http://schemas.microsoft.com/office/drawing/2014/main" id="{52BAC942-20D9-4D82-9F3F-A656B02C5092}"/>
                </a:ext>
              </a:extLst>
            </p:cNvPr>
            <p:cNvGrpSpPr/>
            <p:nvPr/>
          </p:nvGrpSpPr>
          <p:grpSpPr>
            <a:xfrm>
              <a:off x="7462744" y="3957294"/>
              <a:ext cx="551180" cy="495694"/>
              <a:chOff x="3561319" y="3995263"/>
              <a:chExt cx="353755" cy="318143"/>
            </a:xfrm>
          </p:grpSpPr>
          <p:sp>
            <p:nvSpPr>
              <p:cNvPr id="79" name="Freeform: Shape 78">
                <a:extLst>
                  <a:ext uri="{FF2B5EF4-FFF2-40B4-BE49-F238E27FC236}">
                    <a16:creationId xmlns:a16="http://schemas.microsoft.com/office/drawing/2014/main" id="{C8514A26-CF8D-430D-90BF-7883EE5F52AE}"/>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9DB30B7-C1AE-4474-AE7D-62B1A7A3FEF2}"/>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75" name="Graphic 67" descr="lock">
              <a:extLst>
                <a:ext uri="{FF2B5EF4-FFF2-40B4-BE49-F238E27FC236}">
                  <a16:creationId xmlns:a16="http://schemas.microsoft.com/office/drawing/2014/main" id="{BDD52181-9047-462C-AF8E-ECA965ED134A}"/>
                </a:ext>
              </a:extLst>
            </p:cNvPr>
            <p:cNvGrpSpPr/>
            <p:nvPr/>
          </p:nvGrpSpPr>
          <p:grpSpPr>
            <a:xfrm>
              <a:off x="7863955" y="4222713"/>
              <a:ext cx="299938" cy="299938"/>
              <a:chOff x="7901834" y="4528707"/>
              <a:chExt cx="448056" cy="448056"/>
            </a:xfrm>
          </p:grpSpPr>
          <p:sp>
            <p:nvSpPr>
              <p:cNvPr id="76" name="Freeform: Shape 75">
                <a:extLst>
                  <a:ext uri="{FF2B5EF4-FFF2-40B4-BE49-F238E27FC236}">
                    <a16:creationId xmlns:a16="http://schemas.microsoft.com/office/drawing/2014/main" id="{E2C50555-439C-4379-92CD-5A9A03A9624D}"/>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A0B9953-8DA4-4D4A-A3A6-09FD81CC91DC}"/>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83DB2A93-C1C6-44B3-9499-30D270DA7D98}"/>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81" name="Group 80">
            <a:extLst>
              <a:ext uri="{FF2B5EF4-FFF2-40B4-BE49-F238E27FC236}">
                <a16:creationId xmlns:a16="http://schemas.microsoft.com/office/drawing/2014/main" id="{711BB88B-0D6C-49B8-BF6C-64471369AC56}"/>
              </a:ext>
            </a:extLst>
          </p:cNvPr>
          <p:cNvGrpSpPr/>
          <p:nvPr/>
        </p:nvGrpSpPr>
        <p:grpSpPr>
          <a:xfrm>
            <a:off x="7418140" y="5277603"/>
            <a:ext cx="701149" cy="565357"/>
            <a:chOff x="7462744" y="3957294"/>
            <a:chExt cx="701149" cy="565357"/>
          </a:xfrm>
        </p:grpSpPr>
        <p:grpSp>
          <p:nvGrpSpPr>
            <p:cNvPr id="82" name="Graphic 89" descr="resources, folder">
              <a:extLst>
                <a:ext uri="{FF2B5EF4-FFF2-40B4-BE49-F238E27FC236}">
                  <a16:creationId xmlns:a16="http://schemas.microsoft.com/office/drawing/2014/main" id="{E8F70E25-F837-49E7-87A5-F42FB9F09EA5}"/>
                </a:ext>
              </a:extLst>
            </p:cNvPr>
            <p:cNvGrpSpPr/>
            <p:nvPr/>
          </p:nvGrpSpPr>
          <p:grpSpPr>
            <a:xfrm>
              <a:off x="7462744" y="3957294"/>
              <a:ext cx="551180" cy="495694"/>
              <a:chOff x="3561319" y="3995263"/>
              <a:chExt cx="353755" cy="318143"/>
            </a:xfrm>
          </p:grpSpPr>
          <p:sp>
            <p:nvSpPr>
              <p:cNvPr id="87" name="Freeform: Shape 86">
                <a:extLst>
                  <a:ext uri="{FF2B5EF4-FFF2-40B4-BE49-F238E27FC236}">
                    <a16:creationId xmlns:a16="http://schemas.microsoft.com/office/drawing/2014/main" id="{C4A3D6F2-C21A-4ECA-8F9B-48CCA600E2D5}"/>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DD841CC-D56B-473E-B69D-0B4C7B36541F}"/>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83" name="Graphic 67" descr="lock">
              <a:extLst>
                <a:ext uri="{FF2B5EF4-FFF2-40B4-BE49-F238E27FC236}">
                  <a16:creationId xmlns:a16="http://schemas.microsoft.com/office/drawing/2014/main" id="{38A82ED0-CE64-4D30-BA42-2FF705E9D2FB}"/>
                </a:ext>
              </a:extLst>
            </p:cNvPr>
            <p:cNvGrpSpPr/>
            <p:nvPr/>
          </p:nvGrpSpPr>
          <p:grpSpPr>
            <a:xfrm>
              <a:off x="7863955" y="4222713"/>
              <a:ext cx="299938" cy="299938"/>
              <a:chOff x="7901834" y="4528707"/>
              <a:chExt cx="448056" cy="448056"/>
            </a:xfrm>
          </p:grpSpPr>
          <p:sp>
            <p:nvSpPr>
              <p:cNvPr id="84" name="Freeform: Shape 83">
                <a:extLst>
                  <a:ext uri="{FF2B5EF4-FFF2-40B4-BE49-F238E27FC236}">
                    <a16:creationId xmlns:a16="http://schemas.microsoft.com/office/drawing/2014/main" id="{391EF7A2-E006-4AA1-AFBB-BA4D58CEE668}"/>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549CC6F-786C-41F7-9162-DCD26BD1E4BB}"/>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AF53F36C-DBBD-4735-9753-BCA638D682C3}"/>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89" name="Group 88">
            <a:extLst>
              <a:ext uri="{FF2B5EF4-FFF2-40B4-BE49-F238E27FC236}">
                <a16:creationId xmlns:a16="http://schemas.microsoft.com/office/drawing/2014/main" id="{8FF08B1C-B1D7-4119-B922-BBFB21CCBAFA}"/>
              </a:ext>
            </a:extLst>
          </p:cNvPr>
          <p:cNvGrpSpPr/>
          <p:nvPr/>
        </p:nvGrpSpPr>
        <p:grpSpPr>
          <a:xfrm>
            <a:off x="9657375" y="5277603"/>
            <a:ext cx="701149" cy="565357"/>
            <a:chOff x="7462744" y="3957294"/>
            <a:chExt cx="701149" cy="565357"/>
          </a:xfrm>
        </p:grpSpPr>
        <p:grpSp>
          <p:nvGrpSpPr>
            <p:cNvPr id="90" name="Graphic 89" descr="resources, folder">
              <a:extLst>
                <a:ext uri="{FF2B5EF4-FFF2-40B4-BE49-F238E27FC236}">
                  <a16:creationId xmlns:a16="http://schemas.microsoft.com/office/drawing/2014/main" id="{6FB827D1-E701-4149-A119-7404BC3F0DE6}"/>
                </a:ext>
              </a:extLst>
            </p:cNvPr>
            <p:cNvGrpSpPr/>
            <p:nvPr/>
          </p:nvGrpSpPr>
          <p:grpSpPr>
            <a:xfrm>
              <a:off x="7462744" y="3957294"/>
              <a:ext cx="551180" cy="495694"/>
              <a:chOff x="3561319" y="3995263"/>
              <a:chExt cx="353755" cy="318143"/>
            </a:xfrm>
          </p:grpSpPr>
          <p:sp>
            <p:nvSpPr>
              <p:cNvPr id="95" name="Freeform: Shape 94">
                <a:extLst>
                  <a:ext uri="{FF2B5EF4-FFF2-40B4-BE49-F238E27FC236}">
                    <a16:creationId xmlns:a16="http://schemas.microsoft.com/office/drawing/2014/main" id="{D0E52F6C-AD05-4BF2-B6AF-2ABCACE8D312}"/>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EDA342-FCB5-48ED-B433-EA82F42EF018}"/>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91" name="Graphic 67" descr="lock">
              <a:extLst>
                <a:ext uri="{FF2B5EF4-FFF2-40B4-BE49-F238E27FC236}">
                  <a16:creationId xmlns:a16="http://schemas.microsoft.com/office/drawing/2014/main" id="{1329DFA3-4329-402C-8AF1-9FC71138646E}"/>
                </a:ext>
              </a:extLst>
            </p:cNvPr>
            <p:cNvGrpSpPr/>
            <p:nvPr/>
          </p:nvGrpSpPr>
          <p:grpSpPr>
            <a:xfrm>
              <a:off x="7863955" y="4222713"/>
              <a:ext cx="299938" cy="299938"/>
              <a:chOff x="7901834" y="4528707"/>
              <a:chExt cx="448056" cy="448056"/>
            </a:xfrm>
          </p:grpSpPr>
          <p:sp>
            <p:nvSpPr>
              <p:cNvPr id="92" name="Freeform: Shape 91">
                <a:extLst>
                  <a:ext uri="{FF2B5EF4-FFF2-40B4-BE49-F238E27FC236}">
                    <a16:creationId xmlns:a16="http://schemas.microsoft.com/office/drawing/2014/main" id="{FB011C15-4348-468F-92C4-16138AF077F3}"/>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38F42E9-B82E-48E0-B740-99252F659550}"/>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5E6660F-7830-4644-A1B8-C524DD4D7165}"/>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97" name="Graphic 89" descr="resources, folder">
            <a:extLst>
              <a:ext uri="{FF2B5EF4-FFF2-40B4-BE49-F238E27FC236}">
                <a16:creationId xmlns:a16="http://schemas.microsoft.com/office/drawing/2014/main" id="{04B2B99C-99C1-43DA-8979-CDF44739830C}"/>
              </a:ext>
            </a:extLst>
          </p:cNvPr>
          <p:cNvGrpSpPr/>
          <p:nvPr/>
        </p:nvGrpSpPr>
        <p:grpSpPr>
          <a:xfrm>
            <a:off x="5379721" y="5277603"/>
            <a:ext cx="551180" cy="495694"/>
            <a:chOff x="3561319" y="3995263"/>
            <a:chExt cx="353755" cy="318143"/>
          </a:xfrm>
        </p:grpSpPr>
        <p:sp>
          <p:nvSpPr>
            <p:cNvPr id="98" name="Freeform: Shape 97">
              <a:extLst>
                <a:ext uri="{FF2B5EF4-FFF2-40B4-BE49-F238E27FC236}">
                  <a16:creationId xmlns:a16="http://schemas.microsoft.com/office/drawing/2014/main" id="{DD586E0E-39ED-4DC6-9DFA-F5C03008D5CB}"/>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BB7B41A-6690-491A-ACE7-2AFA6CB75CC2}"/>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100" name="Graphic 257" descr="permissions, key">
            <a:extLst>
              <a:ext uri="{FF2B5EF4-FFF2-40B4-BE49-F238E27FC236}">
                <a16:creationId xmlns:a16="http://schemas.microsoft.com/office/drawing/2014/main" id="{301BB9E1-5D94-44D4-A219-A669D30998CA}"/>
              </a:ext>
            </a:extLst>
          </p:cNvPr>
          <p:cNvGrpSpPr/>
          <p:nvPr/>
        </p:nvGrpSpPr>
        <p:grpSpPr>
          <a:xfrm rot="18933283">
            <a:off x="6455885" y="4139078"/>
            <a:ext cx="330186" cy="330186"/>
            <a:chOff x="4453513" y="4850258"/>
            <a:chExt cx="393584" cy="393584"/>
          </a:xfrm>
        </p:grpSpPr>
        <p:sp>
          <p:nvSpPr>
            <p:cNvPr id="101" name="Freeform: Shape 100">
              <a:extLst>
                <a:ext uri="{FF2B5EF4-FFF2-40B4-BE49-F238E27FC236}">
                  <a16:creationId xmlns:a16="http://schemas.microsoft.com/office/drawing/2014/main" id="{D84C3C18-A0FF-440F-8FBD-1D928307CB97}"/>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chemeClr val="accent1"/>
            </a:solidFill>
            <a:ln w="4026"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D4119027-6BE7-41AB-92F6-8DE791B1C694}"/>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chemeClr val="accent2"/>
            </a:solidFill>
            <a:ln w="4026" cap="flat">
              <a:noFill/>
              <a:prstDash val="solid"/>
              <a:miter/>
            </a:ln>
          </p:spPr>
          <p:txBody>
            <a:bodyPr rtlCol="0" anchor="ctr"/>
            <a:lstStyle/>
            <a:p>
              <a:endParaRPr lang="en-US"/>
            </a:p>
          </p:txBody>
        </p:sp>
      </p:grpSp>
      <p:grpSp>
        <p:nvGrpSpPr>
          <p:cNvPr id="106" name="Graphic 257" descr="permissions, key">
            <a:extLst>
              <a:ext uri="{FF2B5EF4-FFF2-40B4-BE49-F238E27FC236}">
                <a16:creationId xmlns:a16="http://schemas.microsoft.com/office/drawing/2014/main" id="{AA5DBCAB-E6E4-4206-A4BE-95A952D2306A}"/>
              </a:ext>
            </a:extLst>
          </p:cNvPr>
          <p:cNvGrpSpPr/>
          <p:nvPr/>
        </p:nvGrpSpPr>
        <p:grpSpPr>
          <a:xfrm rot="18933283">
            <a:off x="6455885" y="5139860"/>
            <a:ext cx="330186" cy="330186"/>
            <a:chOff x="4453513" y="4850258"/>
            <a:chExt cx="393584" cy="393584"/>
          </a:xfrm>
        </p:grpSpPr>
        <p:sp>
          <p:nvSpPr>
            <p:cNvPr id="107" name="Freeform: Shape 106">
              <a:extLst>
                <a:ext uri="{FF2B5EF4-FFF2-40B4-BE49-F238E27FC236}">
                  <a16:creationId xmlns:a16="http://schemas.microsoft.com/office/drawing/2014/main" id="{6F3BBDB0-E1EC-4800-9BE6-406EC9E67D51}"/>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chemeClr val="accent1"/>
            </a:solidFill>
            <a:ln w="4026"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9D04137-72FD-40F0-8500-B17E337E7994}"/>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chemeClr val="accent2"/>
            </a:solidFill>
            <a:ln w="4026" cap="flat">
              <a:noFill/>
              <a:prstDash val="solid"/>
              <a:miter/>
            </a:ln>
          </p:spPr>
          <p:txBody>
            <a:bodyPr rtlCol="0" anchor="ctr"/>
            <a:lstStyle/>
            <a:p>
              <a:endParaRPr lang="en-US"/>
            </a:p>
          </p:txBody>
        </p:sp>
      </p:grpSp>
      <p:cxnSp>
        <p:nvCxnSpPr>
          <p:cNvPr id="14" name="Straight Connector 13">
            <a:extLst>
              <a:ext uri="{FF2B5EF4-FFF2-40B4-BE49-F238E27FC236}">
                <a16:creationId xmlns:a16="http://schemas.microsoft.com/office/drawing/2014/main" id="{F2A30EB7-845D-4223-8687-4735185A010D}"/>
              </a:ext>
            </a:extLst>
          </p:cNvPr>
          <p:cNvCxnSpPr/>
          <p:nvPr/>
        </p:nvCxnSpPr>
        <p:spPr>
          <a:xfrm>
            <a:off x="588263" y="3159760"/>
            <a:ext cx="10780777" cy="0"/>
          </a:xfrm>
          <a:prstGeom prst="line">
            <a:avLst/>
          </a:prstGeom>
          <a:ln>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A734956-C2B0-4B3F-8A9C-7C53628C2334}"/>
              </a:ext>
            </a:extLst>
          </p:cNvPr>
          <p:cNvGrpSpPr/>
          <p:nvPr/>
        </p:nvGrpSpPr>
        <p:grpSpPr>
          <a:xfrm>
            <a:off x="4703544" y="5606138"/>
            <a:ext cx="526437" cy="526437"/>
            <a:chOff x="659666" y="3190240"/>
            <a:chExt cx="894080" cy="894080"/>
          </a:xfrm>
        </p:grpSpPr>
        <p:sp>
          <p:nvSpPr>
            <p:cNvPr id="109" name="Oval 108">
              <a:extLst>
                <a:ext uri="{FF2B5EF4-FFF2-40B4-BE49-F238E27FC236}">
                  <a16:creationId xmlns:a16="http://schemas.microsoft.com/office/drawing/2014/main" id="{2C7E3835-5169-4B67-9C4B-A722749D1CD9}"/>
                </a:ext>
              </a:extLst>
            </p:cNvPr>
            <p:cNvSpPr/>
            <p:nvPr/>
          </p:nvSpPr>
          <p:spPr bwMode="auto">
            <a:xfrm>
              <a:off x="659666" y="3190240"/>
              <a:ext cx="894080" cy="8940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110" name="Group 109" descr="person">
              <a:extLst>
                <a:ext uri="{FF2B5EF4-FFF2-40B4-BE49-F238E27FC236}">
                  <a16:creationId xmlns:a16="http://schemas.microsoft.com/office/drawing/2014/main" id="{79F3DB6D-996D-4E8B-B628-AC1C392A9E46}"/>
                </a:ext>
              </a:extLst>
            </p:cNvPr>
            <p:cNvGrpSpPr/>
            <p:nvPr/>
          </p:nvGrpSpPr>
          <p:grpSpPr>
            <a:xfrm>
              <a:off x="930178" y="3405976"/>
              <a:ext cx="338552" cy="409702"/>
              <a:chOff x="5517875" y="3368919"/>
              <a:chExt cx="233375" cy="282423"/>
            </a:xfrm>
            <a:solidFill>
              <a:schemeClr val="accent1"/>
            </a:solidFill>
          </p:grpSpPr>
          <p:sp>
            <p:nvSpPr>
              <p:cNvPr id="111" name="Freeform: Shape 110">
                <a:extLst>
                  <a:ext uri="{FF2B5EF4-FFF2-40B4-BE49-F238E27FC236}">
                    <a16:creationId xmlns:a16="http://schemas.microsoft.com/office/drawing/2014/main" id="{4EC46D77-D9DA-480D-9241-184D0C511EB3}"/>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9665A5E-9504-4EB2-AAE9-EA4BBC0B5D95}"/>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7598676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3B491-82E3-4425-92AE-A3E92B60023B}"/>
              </a:ext>
            </a:extLst>
          </p:cNvPr>
          <p:cNvPicPr>
            <a:picLocks noChangeAspect="1"/>
          </p:cNvPicPr>
          <p:nvPr/>
        </p:nvPicPr>
        <p:blipFill rotWithShape="1">
          <a:blip r:embed="rId3"/>
          <a:srcRect t="3894" r="1329" b="17822"/>
          <a:stretch/>
        </p:blipFill>
        <p:spPr>
          <a:xfrm>
            <a:off x="6831724" y="-6555"/>
            <a:ext cx="5381581" cy="6778844"/>
          </a:xfrm>
          <a:prstGeom prst="rect">
            <a:avLst/>
          </a:prstGeom>
        </p:spPr>
      </p:pic>
      <p:sp>
        <p:nvSpPr>
          <p:cNvPr id="5" name="Title 1">
            <a:extLst>
              <a:ext uri="{FF2B5EF4-FFF2-40B4-BE49-F238E27FC236}">
                <a16:creationId xmlns:a16="http://schemas.microsoft.com/office/drawing/2014/main" id="{5CDB67FC-27EE-4546-9006-7010E0BC5A1D}"/>
              </a:ext>
            </a:extLst>
          </p:cNvPr>
          <p:cNvSpPr>
            <a:spLocks noGrp="1"/>
          </p:cNvSpPr>
          <p:nvPr>
            <p:ph type="title"/>
          </p:nvPr>
        </p:nvSpPr>
        <p:spPr/>
        <p:txBody>
          <a:bodyPr/>
          <a:lstStyle/>
          <a:p>
            <a:r>
              <a:rPr lang="en-US" dirty="0"/>
              <a:t>Microsoft SEAL</a:t>
            </a:r>
          </a:p>
        </p:txBody>
      </p:sp>
      <p:sp>
        <p:nvSpPr>
          <p:cNvPr id="6" name="Text Placeholder 5">
            <a:extLst>
              <a:ext uri="{FF2B5EF4-FFF2-40B4-BE49-F238E27FC236}">
                <a16:creationId xmlns:a16="http://schemas.microsoft.com/office/drawing/2014/main" id="{DAE69E77-E001-49EC-A5E4-B4F8E3091579}"/>
              </a:ext>
            </a:extLst>
          </p:cNvPr>
          <p:cNvSpPr>
            <a:spLocks noGrp="1"/>
          </p:cNvSpPr>
          <p:nvPr>
            <p:ph type="body" sz="quarter" idx="10"/>
          </p:nvPr>
        </p:nvSpPr>
        <p:spPr>
          <a:xfrm>
            <a:off x="584200" y="1435100"/>
            <a:ext cx="5212080" cy="4333494"/>
          </a:xfrm>
        </p:spPr>
        <p:txBody>
          <a:bodyPr/>
          <a:lstStyle/>
          <a:p>
            <a:pPr lvl="1"/>
            <a:r>
              <a:rPr lang="en-US" dirty="0"/>
              <a:t>Open-source homomorphic encryption library</a:t>
            </a:r>
          </a:p>
          <a:p>
            <a:pPr lvl="1"/>
            <a:r>
              <a:rPr lang="en-US" dirty="0"/>
              <a:t>Developed actively since 2015</a:t>
            </a:r>
          </a:p>
          <a:p>
            <a:pPr lvl="1"/>
            <a:r>
              <a:rPr lang="en-US" dirty="0"/>
              <a:t>Recently released v3.5</a:t>
            </a:r>
          </a:p>
          <a:p>
            <a:pPr lvl="1"/>
            <a:r>
              <a:rPr lang="en-US" dirty="0"/>
              <a:t>Available at </a:t>
            </a:r>
            <a:r>
              <a:rPr lang="en-US" dirty="0">
                <a:hlinkClick r:id="rId4">
                  <a:extLst>
                    <a:ext uri="{A12FA001-AC4F-418D-AE19-62706E023703}">
                      <ahyp:hlinkClr xmlns:ahyp="http://schemas.microsoft.com/office/drawing/2018/hyperlinkcolor" val="tx"/>
                    </a:ext>
                  </a:extLst>
                </a:hlinkClick>
              </a:rPr>
              <a:t>GitHub.com/Microsoft/SEAL</a:t>
            </a:r>
            <a:endParaRPr lang="en-US" dirty="0"/>
          </a:p>
          <a:p>
            <a:pPr lvl="1"/>
            <a:r>
              <a:rPr lang="en-US" dirty="0"/>
              <a:t>Supports Windows, Linux, macOS, Android, FreeBSD</a:t>
            </a:r>
          </a:p>
          <a:p>
            <a:pPr lvl="1"/>
            <a:r>
              <a:rPr lang="en-US" dirty="0"/>
              <a:t>Written in C++; includes .NET Standard wrappers for public API</a:t>
            </a:r>
          </a:p>
          <a:p>
            <a:pPr lvl="1"/>
            <a:r>
              <a:rPr lang="en-US" dirty="0"/>
              <a:t>From open source community:</a:t>
            </a:r>
          </a:p>
          <a:p>
            <a:pPr lvl="2"/>
            <a:r>
              <a:rPr lang="en-US" dirty="0" err="1">
                <a:hlinkClick r:id="rId5"/>
              </a:rPr>
              <a:t>PyHeal</a:t>
            </a:r>
            <a:r>
              <a:rPr lang="en-US" dirty="0"/>
              <a:t> (Python wrappers from Accenture)</a:t>
            </a:r>
          </a:p>
          <a:p>
            <a:pPr lvl="2"/>
            <a:r>
              <a:rPr lang="en-US" dirty="0">
                <a:hlinkClick r:id="rId6"/>
              </a:rPr>
              <a:t>node-seal</a:t>
            </a:r>
            <a:r>
              <a:rPr lang="en-US" dirty="0"/>
              <a:t> (JavaScript wrappers)</a:t>
            </a:r>
          </a:p>
          <a:p>
            <a:pPr lvl="2"/>
            <a:r>
              <a:rPr lang="en-US" dirty="0" err="1">
                <a:hlinkClick r:id="rId7"/>
              </a:rPr>
              <a:t>nGraph</a:t>
            </a:r>
            <a:r>
              <a:rPr lang="en-US" dirty="0">
                <a:hlinkClick r:id="rId7"/>
              </a:rPr>
              <a:t> HE Transformer</a:t>
            </a:r>
            <a:r>
              <a:rPr lang="en-US" dirty="0"/>
              <a:t> (from Intel)</a:t>
            </a:r>
          </a:p>
        </p:txBody>
      </p:sp>
    </p:spTree>
    <p:extLst>
      <p:ext uri="{BB962C8B-B14F-4D97-AF65-F5344CB8AC3E}">
        <p14:creationId xmlns:p14="http://schemas.microsoft.com/office/powerpoint/2010/main" val="638346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004F-33E6-4DF3-A75B-DDC3F1B12E8B}"/>
              </a:ext>
            </a:extLst>
          </p:cNvPr>
          <p:cNvSpPr>
            <a:spLocks noGrp="1"/>
          </p:cNvSpPr>
          <p:nvPr>
            <p:ph type="title"/>
          </p:nvPr>
        </p:nvSpPr>
        <p:spPr/>
        <p:txBody>
          <a:bodyPr/>
          <a:lstStyle/>
          <a:p>
            <a:r>
              <a:rPr lang="en-US" dirty="0"/>
              <a:t>Private Prediction on Encrypted Data</a:t>
            </a:r>
          </a:p>
        </p:txBody>
      </p:sp>
      <p:sp>
        <p:nvSpPr>
          <p:cNvPr id="36" name="Text Placeholder 35">
            <a:extLst>
              <a:ext uri="{FF2B5EF4-FFF2-40B4-BE49-F238E27FC236}">
                <a16:creationId xmlns:a16="http://schemas.microsoft.com/office/drawing/2014/main" id="{0E024C97-FF5E-4E4D-87AE-D3AAEB2BF96D}"/>
              </a:ext>
            </a:extLst>
          </p:cNvPr>
          <p:cNvSpPr>
            <a:spLocks noGrp="1"/>
          </p:cNvSpPr>
          <p:nvPr>
            <p:ph type="body" sz="quarter" idx="10"/>
          </p:nvPr>
        </p:nvSpPr>
        <p:spPr>
          <a:xfrm>
            <a:off x="584200" y="3535540"/>
            <a:ext cx="4162425" cy="2930033"/>
          </a:xfrm>
        </p:spPr>
        <p:txBody>
          <a:bodyPr/>
          <a:lstStyle/>
          <a:p>
            <a:pPr lvl="1"/>
            <a:r>
              <a:rPr lang="en-US" dirty="0"/>
              <a:t>Through a trained machine learning model, private prediction enables inferencing on encrypted data without revealing the content of the data to anyone.  </a:t>
            </a:r>
          </a:p>
          <a:p>
            <a:pPr lvl="1"/>
            <a:r>
              <a:rPr lang="en-US" dirty="0"/>
              <a:t>Microsoft SEAL can be deployed in a variety of applications to protect users personal and private data</a:t>
            </a:r>
          </a:p>
          <a:p>
            <a:endParaRPr lang="en-US" dirty="0"/>
          </a:p>
        </p:txBody>
      </p:sp>
      <p:pic>
        <p:nvPicPr>
          <p:cNvPr id="25" name="圖片 4">
            <a:extLst>
              <a:ext uri="{FF2B5EF4-FFF2-40B4-BE49-F238E27FC236}">
                <a16:creationId xmlns:a16="http://schemas.microsoft.com/office/drawing/2014/main" id="{79DFA355-00EB-45B1-843C-1426DF9B5A0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flipH="1">
            <a:off x="10978702" y="2698638"/>
            <a:ext cx="878832" cy="45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3C05C244-EAC3-4A6F-AD06-7DE6324B1DD3}"/>
              </a:ext>
            </a:extLst>
          </p:cNvPr>
          <p:cNvCxnSpPr>
            <a:cxnSpLocks/>
          </p:cNvCxnSpPr>
          <p:nvPr/>
        </p:nvCxnSpPr>
        <p:spPr>
          <a:xfrm flipH="1">
            <a:off x="8962897" y="4067973"/>
            <a:ext cx="128016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7CB56F-27F6-42C7-913A-5B2830429796}"/>
              </a:ext>
            </a:extLst>
          </p:cNvPr>
          <p:cNvCxnSpPr>
            <a:cxnSpLocks/>
          </p:cNvCxnSpPr>
          <p:nvPr/>
        </p:nvCxnSpPr>
        <p:spPr>
          <a:xfrm>
            <a:off x="6815209" y="3017486"/>
            <a:ext cx="109728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DBD0BC-B402-4D03-B514-37DDB710DE8F}"/>
              </a:ext>
            </a:extLst>
          </p:cNvPr>
          <p:cNvCxnSpPr>
            <a:cxnSpLocks/>
          </p:cNvCxnSpPr>
          <p:nvPr/>
        </p:nvCxnSpPr>
        <p:spPr>
          <a:xfrm flipH="1">
            <a:off x="10632889" y="3240803"/>
            <a:ext cx="5401" cy="52162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89D3607-2CB3-426A-979C-8145ECC252F5}"/>
              </a:ext>
            </a:extLst>
          </p:cNvPr>
          <p:cNvCxnSpPr>
            <a:cxnSpLocks/>
          </p:cNvCxnSpPr>
          <p:nvPr/>
        </p:nvCxnSpPr>
        <p:spPr>
          <a:xfrm flipH="1">
            <a:off x="6815209" y="4067973"/>
            <a:ext cx="1097280" cy="0"/>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4A44704-2155-42E5-B9EF-63517D359524}"/>
              </a:ext>
            </a:extLst>
          </p:cNvPr>
          <p:cNvCxnSpPr>
            <a:cxnSpLocks/>
          </p:cNvCxnSpPr>
          <p:nvPr/>
        </p:nvCxnSpPr>
        <p:spPr>
          <a:xfrm flipV="1">
            <a:off x="8962897" y="3017488"/>
            <a:ext cx="1280160" cy="7732"/>
          </a:xfrm>
          <a:prstGeom prst="straightConnector1">
            <a:avLst/>
          </a:prstGeom>
          <a:ln w="15875">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F10A7F-4413-40A8-BFA1-5D0D663A78BD}"/>
              </a:ext>
            </a:extLst>
          </p:cNvPr>
          <p:cNvCxnSpPr>
            <a:cxnSpLocks/>
          </p:cNvCxnSpPr>
          <p:nvPr/>
        </p:nvCxnSpPr>
        <p:spPr>
          <a:xfrm>
            <a:off x="9607761" y="2709924"/>
            <a:ext cx="0" cy="1839803"/>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9C136D3-0ABF-43F3-BC52-6D8929555A04}"/>
              </a:ext>
            </a:extLst>
          </p:cNvPr>
          <p:cNvSpPr txBox="1"/>
          <p:nvPr/>
        </p:nvSpPr>
        <p:spPr>
          <a:xfrm>
            <a:off x="8919966" y="1958554"/>
            <a:ext cx="2683771" cy="635559"/>
          </a:xfrm>
          <a:prstGeom prst="rect">
            <a:avLst/>
          </a:prstGeom>
          <a:noFill/>
        </p:spPr>
        <p:txBody>
          <a:bodyPr wrap="square" rtlCol="0">
            <a:spAutoFit/>
          </a:bodyPr>
          <a:lstStyle/>
          <a:p>
            <a:r>
              <a:rPr lang="en-US" b="1" dirty="0">
                <a:solidFill>
                  <a:schemeClr val="accent1"/>
                </a:solidFill>
                <a:cs typeface="Segoe UI" panose="020B0502040204020203" pitchFamily="34" charset="0"/>
              </a:rPr>
              <a:t>Privacy Barrier [cryptographic]</a:t>
            </a:r>
          </a:p>
        </p:txBody>
      </p:sp>
      <p:pic>
        <p:nvPicPr>
          <p:cNvPr id="44" name="Picture 2" descr="Image result for server icon azure">
            <a:extLst>
              <a:ext uri="{FF2B5EF4-FFF2-40B4-BE49-F238E27FC236}">
                <a16:creationId xmlns:a16="http://schemas.microsoft.com/office/drawing/2014/main" id="{E5547591-D3DA-4F60-BFC8-8271E7EE95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54139" y="4701973"/>
            <a:ext cx="756172" cy="45112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aphic 89" descr="resources, folder">
            <a:extLst>
              <a:ext uri="{FF2B5EF4-FFF2-40B4-BE49-F238E27FC236}">
                <a16:creationId xmlns:a16="http://schemas.microsoft.com/office/drawing/2014/main" id="{0859B553-2E98-4EBA-8AB6-50958E781529}"/>
              </a:ext>
            </a:extLst>
          </p:cNvPr>
          <p:cNvGrpSpPr/>
          <p:nvPr/>
        </p:nvGrpSpPr>
        <p:grpSpPr>
          <a:xfrm>
            <a:off x="6076628" y="2666440"/>
            <a:ext cx="551180" cy="495694"/>
            <a:chOff x="3561319" y="3995263"/>
            <a:chExt cx="353755" cy="318143"/>
          </a:xfrm>
        </p:grpSpPr>
        <p:sp>
          <p:nvSpPr>
            <p:cNvPr id="46" name="Freeform: Shape 45">
              <a:extLst>
                <a:ext uri="{FF2B5EF4-FFF2-40B4-BE49-F238E27FC236}">
                  <a16:creationId xmlns:a16="http://schemas.microsoft.com/office/drawing/2014/main" id="{A5D7BBBE-3F65-4426-AE2D-18B798761FB9}"/>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4379E5F-106C-4517-9683-F28DDC510D2B}"/>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57" name="Group 56">
            <a:extLst>
              <a:ext uri="{FF2B5EF4-FFF2-40B4-BE49-F238E27FC236}">
                <a16:creationId xmlns:a16="http://schemas.microsoft.com/office/drawing/2014/main" id="{C2612993-F7B8-4555-8E7A-72ECC6BFE53D}"/>
              </a:ext>
            </a:extLst>
          </p:cNvPr>
          <p:cNvGrpSpPr/>
          <p:nvPr/>
        </p:nvGrpSpPr>
        <p:grpSpPr>
          <a:xfrm>
            <a:off x="8115047" y="2666440"/>
            <a:ext cx="670708" cy="564272"/>
            <a:chOff x="7462744" y="3957294"/>
            <a:chExt cx="670708" cy="564272"/>
          </a:xfrm>
        </p:grpSpPr>
        <p:grpSp>
          <p:nvGrpSpPr>
            <p:cNvPr id="50" name="Graphic 89" descr="resources, folder">
              <a:extLst>
                <a:ext uri="{FF2B5EF4-FFF2-40B4-BE49-F238E27FC236}">
                  <a16:creationId xmlns:a16="http://schemas.microsoft.com/office/drawing/2014/main" id="{E9E13387-61E5-40BE-9982-92E25CFB3D2A}"/>
                </a:ext>
              </a:extLst>
            </p:cNvPr>
            <p:cNvGrpSpPr/>
            <p:nvPr/>
          </p:nvGrpSpPr>
          <p:grpSpPr>
            <a:xfrm>
              <a:off x="7462744" y="3957294"/>
              <a:ext cx="551180" cy="495694"/>
              <a:chOff x="3561319" y="3995263"/>
              <a:chExt cx="353755" cy="318143"/>
            </a:xfrm>
          </p:grpSpPr>
          <p:sp>
            <p:nvSpPr>
              <p:cNvPr id="55" name="Freeform: Shape 54">
                <a:extLst>
                  <a:ext uri="{FF2B5EF4-FFF2-40B4-BE49-F238E27FC236}">
                    <a16:creationId xmlns:a16="http://schemas.microsoft.com/office/drawing/2014/main" id="{B33AEFDA-E65A-4E66-B78E-E8E59BCCE32E}"/>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E2775B2A-12AA-468A-9380-A07AFBBFF8DF}"/>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51" name="Graphic 67" descr="lock">
              <a:extLst>
                <a:ext uri="{FF2B5EF4-FFF2-40B4-BE49-F238E27FC236}">
                  <a16:creationId xmlns:a16="http://schemas.microsoft.com/office/drawing/2014/main" id="{21EE164B-B1FA-4B8E-9B1D-EA0E86B0CACC}"/>
                </a:ext>
              </a:extLst>
            </p:cNvPr>
            <p:cNvGrpSpPr/>
            <p:nvPr/>
          </p:nvGrpSpPr>
          <p:grpSpPr>
            <a:xfrm>
              <a:off x="7892265" y="4224257"/>
              <a:ext cx="241187" cy="297309"/>
              <a:chOff x="7944123" y="4531016"/>
              <a:chExt cx="360292" cy="444129"/>
            </a:xfrm>
          </p:grpSpPr>
          <p:sp>
            <p:nvSpPr>
              <p:cNvPr id="52" name="Freeform: Shape 51">
                <a:extLst>
                  <a:ext uri="{FF2B5EF4-FFF2-40B4-BE49-F238E27FC236}">
                    <a16:creationId xmlns:a16="http://schemas.microsoft.com/office/drawing/2014/main" id="{84F82838-D93D-4D7B-AC5F-F6A611372C70}"/>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A4892BC-F35F-4B0A-883F-80418F4F9C00}"/>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358006FE-9A50-41DC-B65E-3B538975E2AC}"/>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C37EE1EF-52F0-4482-BD61-E91AF7ADE537}"/>
              </a:ext>
            </a:extLst>
          </p:cNvPr>
          <p:cNvGrpSpPr/>
          <p:nvPr/>
        </p:nvGrpSpPr>
        <p:grpSpPr>
          <a:xfrm>
            <a:off x="10354282" y="2666440"/>
            <a:ext cx="670708" cy="564272"/>
            <a:chOff x="7462744" y="3957294"/>
            <a:chExt cx="670708" cy="564272"/>
          </a:xfrm>
        </p:grpSpPr>
        <p:grpSp>
          <p:nvGrpSpPr>
            <p:cNvPr id="59" name="Graphic 89" descr="resources, folder">
              <a:extLst>
                <a:ext uri="{FF2B5EF4-FFF2-40B4-BE49-F238E27FC236}">
                  <a16:creationId xmlns:a16="http://schemas.microsoft.com/office/drawing/2014/main" id="{1B6D383B-D2E1-4697-9C2A-E2E36DE5C4DA}"/>
                </a:ext>
              </a:extLst>
            </p:cNvPr>
            <p:cNvGrpSpPr/>
            <p:nvPr/>
          </p:nvGrpSpPr>
          <p:grpSpPr>
            <a:xfrm>
              <a:off x="7462744" y="3957294"/>
              <a:ext cx="551180" cy="495694"/>
              <a:chOff x="3561319" y="3995263"/>
              <a:chExt cx="353755" cy="318143"/>
            </a:xfrm>
          </p:grpSpPr>
          <p:sp>
            <p:nvSpPr>
              <p:cNvPr id="64" name="Freeform: Shape 63">
                <a:extLst>
                  <a:ext uri="{FF2B5EF4-FFF2-40B4-BE49-F238E27FC236}">
                    <a16:creationId xmlns:a16="http://schemas.microsoft.com/office/drawing/2014/main" id="{8D1E7A39-A1CD-45E6-9D9F-038D24FE5E8E}"/>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4E888FF-8DE3-49EF-8D1F-F87416EA9C36}"/>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60" name="Graphic 67" descr="lock">
              <a:extLst>
                <a:ext uri="{FF2B5EF4-FFF2-40B4-BE49-F238E27FC236}">
                  <a16:creationId xmlns:a16="http://schemas.microsoft.com/office/drawing/2014/main" id="{4E3B67B1-FA26-4BA4-91EF-A3635F2B684A}"/>
                </a:ext>
              </a:extLst>
            </p:cNvPr>
            <p:cNvGrpSpPr/>
            <p:nvPr/>
          </p:nvGrpSpPr>
          <p:grpSpPr>
            <a:xfrm>
              <a:off x="7892265" y="4224257"/>
              <a:ext cx="241187" cy="297309"/>
              <a:chOff x="7944123" y="4531016"/>
              <a:chExt cx="360292" cy="444129"/>
            </a:xfrm>
          </p:grpSpPr>
          <p:sp>
            <p:nvSpPr>
              <p:cNvPr id="61" name="Freeform: Shape 60">
                <a:extLst>
                  <a:ext uri="{FF2B5EF4-FFF2-40B4-BE49-F238E27FC236}">
                    <a16:creationId xmlns:a16="http://schemas.microsoft.com/office/drawing/2014/main" id="{F293353C-5265-4A21-90F1-D7F019EDF79D}"/>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8F48363-A4E4-40B7-B464-95048E018AE6}"/>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F8744D9A-62D3-482F-9676-5DB90A1F97E8}"/>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244E8505-8918-44F7-AC20-B8CA39D5D672}"/>
              </a:ext>
            </a:extLst>
          </p:cNvPr>
          <p:cNvGrpSpPr/>
          <p:nvPr/>
        </p:nvGrpSpPr>
        <p:grpSpPr>
          <a:xfrm>
            <a:off x="8115047" y="3807157"/>
            <a:ext cx="670708" cy="564272"/>
            <a:chOff x="7462744" y="3957294"/>
            <a:chExt cx="670708" cy="564272"/>
          </a:xfrm>
        </p:grpSpPr>
        <p:grpSp>
          <p:nvGrpSpPr>
            <p:cNvPr id="68" name="Graphic 89" descr="resources, folder">
              <a:extLst>
                <a:ext uri="{FF2B5EF4-FFF2-40B4-BE49-F238E27FC236}">
                  <a16:creationId xmlns:a16="http://schemas.microsoft.com/office/drawing/2014/main" id="{6E1F0A6E-17CD-4213-9701-AE85A84D476C}"/>
                </a:ext>
              </a:extLst>
            </p:cNvPr>
            <p:cNvGrpSpPr/>
            <p:nvPr/>
          </p:nvGrpSpPr>
          <p:grpSpPr>
            <a:xfrm>
              <a:off x="7462744" y="3957294"/>
              <a:ext cx="551180" cy="495694"/>
              <a:chOff x="3561319" y="3995263"/>
              <a:chExt cx="353755" cy="318143"/>
            </a:xfrm>
          </p:grpSpPr>
          <p:sp>
            <p:nvSpPr>
              <p:cNvPr id="73" name="Freeform: Shape 72">
                <a:extLst>
                  <a:ext uri="{FF2B5EF4-FFF2-40B4-BE49-F238E27FC236}">
                    <a16:creationId xmlns:a16="http://schemas.microsoft.com/office/drawing/2014/main" id="{E5768D19-74A0-443A-9607-6C2583163F85}"/>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3544CB3-25AB-4282-9F85-75503F0A14BF}"/>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69" name="Graphic 67" descr="lock">
              <a:extLst>
                <a:ext uri="{FF2B5EF4-FFF2-40B4-BE49-F238E27FC236}">
                  <a16:creationId xmlns:a16="http://schemas.microsoft.com/office/drawing/2014/main" id="{0D5C1759-633C-4206-A885-FF837C9FEAEF}"/>
                </a:ext>
              </a:extLst>
            </p:cNvPr>
            <p:cNvGrpSpPr/>
            <p:nvPr/>
          </p:nvGrpSpPr>
          <p:grpSpPr>
            <a:xfrm>
              <a:off x="7892265" y="4224257"/>
              <a:ext cx="241187" cy="297309"/>
              <a:chOff x="7944123" y="4531016"/>
              <a:chExt cx="360292" cy="444129"/>
            </a:xfrm>
          </p:grpSpPr>
          <p:sp>
            <p:nvSpPr>
              <p:cNvPr id="70" name="Freeform: Shape 69">
                <a:extLst>
                  <a:ext uri="{FF2B5EF4-FFF2-40B4-BE49-F238E27FC236}">
                    <a16:creationId xmlns:a16="http://schemas.microsoft.com/office/drawing/2014/main" id="{D425288B-7FA6-4E1C-A91B-67C7FE4AC617}"/>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E07AD9B-BF54-461C-8BB1-DE0C6E0C1667}"/>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82B4C1-42DD-4B66-8429-5FB9DF13F386}"/>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84" name="Group 83">
            <a:extLst>
              <a:ext uri="{FF2B5EF4-FFF2-40B4-BE49-F238E27FC236}">
                <a16:creationId xmlns:a16="http://schemas.microsoft.com/office/drawing/2014/main" id="{318464E2-7CB3-48E7-96A6-A5FE98527C06}"/>
              </a:ext>
            </a:extLst>
          </p:cNvPr>
          <p:cNvGrpSpPr/>
          <p:nvPr/>
        </p:nvGrpSpPr>
        <p:grpSpPr>
          <a:xfrm>
            <a:off x="10354282" y="3807157"/>
            <a:ext cx="670708" cy="564272"/>
            <a:chOff x="7462744" y="3957294"/>
            <a:chExt cx="670708" cy="564272"/>
          </a:xfrm>
        </p:grpSpPr>
        <p:grpSp>
          <p:nvGrpSpPr>
            <p:cNvPr id="77" name="Graphic 89" descr="resources, folder">
              <a:extLst>
                <a:ext uri="{FF2B5EF4-FFF2-40B4-BE49-F238E27FC236}">
                  <a16:creationId xmlns:a16="http://schemas.microsoft.com/office/drawing/2014/main" id="{5E217D53-C087-418A-9B23-6BB5F81FF910}"/>
                </a:ext>
              </a:extLst>
            </p:cNvPr>
            <p:cNvGrpSpPr/>
            <p:nvPr/>
          </p:nvGrpSpPr>
          <p:grpSpPr>
            <a:xfrm>
              <a:off x="7462744" y="3957294"/>
              <a:ext cx="551180" cy="495694"/>
              <a:chOff x="3561319" y="3995263"/>
              <a:chExt cx="353755" cy="318143"/>
            </a:xfrm>
          </p:grpSpPr>
          <p:sp>
            <p:nvSpPr>
              <p:cNvPr id="82" name="Freeform: Shape 81">
                <a:extLst>
                  <a:ext uri="{FF2B5EF4-FFF2-40B4-BE49-F238E27FC236}">
                    <a16:creationId xmlns:a16="http://schemas.microsoft.com/office/drawing/2014/main" id="{EA6F6D74-0B5E-4D56-AB30-C25815A28FF3}"/>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C794CCB-C649-4313-B430-A01A5663666E}"/>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nvGrpSpPr>
            <p:cNvPr id="78" name="Graphic 67" descr="lock">
              <a:extLst>
                <a:ext uri="{FF2B5EF4-FFF2-40B4-BE49-F238E27FC236}">
                  <a16:creationId xmlns:a16="http://schemas.microsoft.com/office/drawing/2014/main" id="{1857225C-A86E-4FDC-8878-95EA343DEC09}"/>
                </a:ext>
              </a:extLst>
            </p:cNvPr>
            <p:cNvGrpSpPr/>
            <p:nvPr/>
          </p:nvGrpSpPr>
          <p:grpSpPr>
            <a:xfrm>
              <a:off x="7892265" y="4224257"/>
              <a:ext cx="241187" cy="297309"/>
              <a:chOff x="7944123" y="4531016"/>
              <a:chExt cx="360292" cy="444129"/>
            </a:xfrm>
          </p:grpSpPr>
          <p:sp>
            <p:nvSpPr>
              <p:cNvPr id="79" name="Freeform: Shape 78">
                <a:extLst>
                  <a:ext uri="{FF2B5EF4-FFF2-40B4-BE49-F238E27FC236}">
                    <a16:creationId xmlns:a16="http://schemas.microsoft.com/office/drawing/2014/main" id="{4E735A11-DFA2-4327-B459-90E28AAF24EB}"/>
                  </a:ext>
                </a:extLst>
              </p:cNvPr>
              <p:cNvSpPr/>
              <p:nvPr/>
            </p:nvSpPr>
            <p:spPr>
              <a:xfrm>
                <a:off x="7944123" y="45310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tx1">
                  <a:lumMod val="75000"/>
                </a:schemeClr>
              </a:solidFill>
              <a:ln w="461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456363A-0560-4358-9D21-13E733334449}"/>
                  </a:ext>
                </a:extLst>
              </p:cNvPr>
              <p:cNvSpPr/>
              <p:nvPr/>
            </p:nvSpPr>
            <p:spPr>
              <a:xfrm>
                <a:off x="8082697" y="4780449"/>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2"/>
              </a:solidFill>
              <a:ln w="461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3A571E73-646A-4D56-B6C8-357F3B36A69F}"/>
                  </a:ext>
                </a:extLst>
              </p:cNvPr>
              <p:cNvSpPr/>
              <p:nvPr/>
            </p:nvSpPr>
            <p:spPr>
              <a:xfrm>
                <a:off x="8103483" y="4822364"/>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2"/>
              </a:solidFill>
              <a:ln w="4615" cap="flat">
                <a:noFill/>
                <a:prstDash val="solid"/>
                <a:miter/>
              </a:ln>
            </p:spPr>
            <p:txBody>
              <a:bodyPr rtlCol="0" anchor="ctr"/>
              <a:lstStyle/>
              <a:p>
                <a:endParaRPr lang="en-US"/>
              </a:p>
            </p:txBody>
          </p:sp>
        </p:grpSp>
      </p:grpSp>
      <p:grpSp>
        <p:nvGrpSpPr>
          <p:cNvPr id="88" name="Graphic 89" descr="resources, folder">
            <a:extLst>
              <a:ext uri="{FF2B5EF4-FFF2-40B4-BE49-F238E27FC236}">
                <a16:creationId xmlns:a16="http://schemas.microsoft.com/office/drawing/2014/main" id="{7C8BCEE0-4401-4867-B724-0041CBF81BC0}"/>
              </a:ext>
            </a:extLst>
          </p:cNvPr>
          <p:cNvGrpSpPr/>
          <p:nvPr/>
        </p:nvGrpSpPr>
        <p:grpSpPr>
          <a:xfrm>
            <a:off x="5755480" y="3596483"/>
            <a:ext cx="931609" cy="732625"/>
            <a:chOff x="3561319" y="3995263"/>
            <a:chExt cx="353755" cy="318143"/>
          </a:xfrm>
        </p:grpSpPr>
        <p:sp>
          <p:nvSpPr>
            <p:cNvPr id="86" name="Freeform: Shape 85">
              <a:extLst>
                <a:ext uri="{FF2B5EF4-FFF2-40B4-BE49-F238E27FC236}">
                  <a16:creationId xmlns:a16="http://schemas.microsoft.com/office/drawing/2014/main" id="{94839BBE-F89B-426E-9AA0-4F5049C596E8}"/>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pPr algn="ctr"/>
              <a:endParaRPr lang="en-US"/>
            </a:p>
          </p:txBody>
        </p:sp>
        <p:sp>
          <p:nvSpPr>
            <p:cNvPr id="87" name="Freeform: Shape 86">
              <a:extLst>
                <a:ext uri="{FF2B5EF4-FFF2-40B4-BE49-F238E27FC236}">
                  <a16:creationId xmlns:a16="http://schemas.microsoft.com/office/drawing/2014/main" id="{5B7DFEE0-3FBE-4A57-9ED0-99A2CD22EB10}"/>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pPr algn="ctr"/>
              <a:endParaRPr lang="en-US"/>
            </a:p>
          </p:txBody>
        </p:sp>
      </p:grpSp>
      <p:grpSp>
        <p:nvGrpSpPr>
          <p:cNvPr id="92" name="Graphic 257" descr="permissions, key">
            <a:extLst>
              <a:ext uri="{FF2B5EF4-FFF2-40B4-BE49-F238E27FC236}">
                <a16:creationId xmlns:a16="http://schemas.microsoft.com/office/drawing/2014/main" id="{241C5107-B089-470D-87B7-141368634553}"/>
              </a:ext>
            </a:extLst>
          </p:cNvPr>
          <p:cNvGrpSpPr/>
          <p:nvPr/>
        </p:nvGrpSpPr>
        <p:grpSpPr>
          <a:xfrm rot="18933283">
            <a:off x="7153066" y="2668349"/>
            <a:ext cx="326782" cy="326782"/>
            <a:chOff x="4455979" y="4849400"/>
            <a:chExt cx="389526" cy="389526"/>
          </a:xfrm>
        </p:grpSpPr>
        <p:sp>
          <p:nvSpPr>
            <p:cNvPr id="90" name="Freeform: Shape 89">
              <a:extLst>
                <a:ext uri="{FF2B5EF4-FFF2-40B4-BE49-F238E27FC236}">
                  <a16:creationId xmlns:a16="http://schemas.microsoft.com/office/drawing/2014/main" id="{5A39E230-62D9-458E-A099-FBBAD3529019}"/>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chemeClr val="accent1"/>
            </a:solidFill>
            <a:ln w="4026"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A0AABEB2-F98B-4504-BFEE-052CACF6E9AF}"/>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chemeClr val="accent2"/>
            </a:solidFill>
            <a:ln w="4026" cap="flat">
              <a:noFill/>
              <a:prstDash val="solid"/>
              <a:miter/>
            </a:ln>
          </p:spPr>
          <p:txBody>
            <a:bodyPr rtlCol="0" anchor="ctr"/>
            <a:lstStyle/>
            <a:p>
              <a:endParaRPr lang="en-US"/>
            </a:p>
          </p:txBody>
        </p:sp>
      </p:grpSp>
      <p:grpSp>
        <p:nvGrpSpPr>
          <p:cNvPr id="96" name="Graphic 257" descr="permissions, key">
            <a:extLst>
              <a:ext uri="{FF2B5EF4-FFF2-40B4-BE49-F238E27FC236}">
                <a16:creationId xmlns:a16="http://schemas.microsoft.com/office/drawing/2014/main" id="{462DEB23-576E-4D5B-848E-755973A40362}"/>
              </a:ext>
            </a:extLst>
          </p:cNvPr>
          <p:cNvGrpSpPr/>
          <p:nvPr/>
        </p:nvGrpSpPr>
        <p:grpSpPr>
          <a:xfrm rot="18933283">
            <a:off x="7153066" y="3669131"/>
            <a:ext cx="326782" cy="326782"/>
            <a:chOff x="4455979" y="4849400"/>
            <a:chExt cx="389526" cy="389526"/>
          </a:xfrm>
        </p:grpSpPr>
        <p:sp>
          <p:nvSpPr>
            <p:cNvPr id="94" name="Freeform: Shape 93">
              <a:extLst>
                <a:ext uri="{FF2B5EF4-FFF2-40B4-BE49-F238E27FC236}">
                  <a16:creationId xmlns:a16="http://schemas.microsoft.com/office/drawing/2014/main" id="{36EE2BF6-9F5F-463F-ABF9-A8B1EB4D921B}"/>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chemeClr val="accent1"/>
            </a:solidFill>
            <a:ln w="4026"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691B55D-F959-4066-A817-A7F79DE6F7F1}"/>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chemeClr val="accent2"/>
            </a:solidFill>
            <a:ln w="4026"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964EA594-A95C-400F-9E8F-D1A2126C92E9}"/>
              </a:ext>
            </a:extLst>
          </p:cNvPr>
          <p:cNvGrpSpPr/>
          <p:nvPr/>
        </p:nvGrpSpPr>
        <p:grpSpPr>
          <a:xfrm>
            <a:off x="5958066" y="4696993"/>
            <a:ext cx="526437" cy="526437"/>
            <a:chOff x="659666" y="3190240"/>
            <a:chExt cx="894080" cy="894080"/>
          </a:xfrm>
        </p:grpSpPr>
        <p:sp>
          <p:nvSpPr>
            <p:cNvPr id="98" name="Oval 97">
              <a:extLst>
                <a:ext uri="{FF2B5EF4-FFF2-40B4-BE49-F238E27FC236}">
                  <a16:creationId xmlns:a16="http://schemas.microsoft.com/office/drawing/2014/main" id="{0E7DAEE2-2A21-4A72-BFC7-5BFF3720B954}"/>
                </a:ext>
              </a:extLst>
            </p:cNvPr>
            <p:cNvSpPr/>
            <p:nvPr/>
          </p:nvSpPr>
          <p:spPr bwMode="auto">
            <a:xfrm>
              <a:off x="659666" y="3190240"/>
              <a:ext cx="894080" cy="8940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grpSp>
          <p:nvGrpSpPr>
            <p:cNvPr id="99" name="Group 98" descr="person">
              <a:extLst>
                <a:ext uri="{FF2B5EF4-FFF2-40B4-BE49-F238E27FC236}">
                  <a16:creationId xmlns:a16="http://schemas.microsoft.com/office/drawing/2014/main" id="{17F94335-D932-412B-8571-2E076293C199}"/>
                </a:ext>
              </a:extLst>
            </p:cNvPr>
            <p:cNvGrpSpPr/>
            <p:nvPr/>
          </p:nvGrpSpPr>
          <p:grpSpPr>
            <a:xfrm>
              <a:off x="930155" y="3405976"/>
              <a:ext cx="338551" cy="409702"/>
              <a:chOff x="5517875" y="3368919"/>
              <a:chExt cx="233375" cy="282423"/>
            </a:xfrm>
            <a:solidFill>
              <a:schemeClr val="accent1"/>
            </a:solidFill>
          </p:grpSpPr>
          <p:sp>
            <p:nvSpPr>
              <p:cNvPr id="100" name="Freeform: Shape 99">
                <a:extLst>
                  <a:ext uri="{FF2B5EF4-FFF2-40B4-BE49-F238E27FC236}">
                    <a16:creationId xmlns:a16="http://schemas.microsoft.com/office/drawing/2014/main" id="{C81D56B0-CB3A-48DF-A0C7-8879334272B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algn="ctr"/>
                <a:endParaRPr lang="en-US"/>
              </a:p>
            </p:txBody>
          </p:sp>
          <p:sp>
            <p:nvSpPr>
              <p:cNvPr id="101" name="Freeform: Shape 100">
                <a:extLst>
                  <a:ext uri="{FF2B5EF4-FFF2-40B4-BE49-F238E27FC236}">
                    <a16:creationId xmlns:a16="http://schemas.microsoft.com/office/drawing/2014/main" id="{54B0B91E-F09D-4E6D-81D5-11E318694A0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algn="ctr"/>
                <a:endParaRPr lang="en-US"/>
              </a:p>
            </p:txBody>
          </p:sp>
        </p:grpSp>
      </p:grpSp>
      <p:pic>
        <p:nvPicPr>
          <p:cNvPr id="24" name="Content Placeholder 4" descr="A picture containing X-ray film, doughnut, invertebrate, donut&#10;&#10;Description generated with high confidence">
            <a:extLst>
              <a:ext uri="{FF2B5EF4-FFF2-40B4-BE49-F238E27FC236}">
                <a16:creationId xmlns:a16="http://schemas.microsoft.com/office/drawing/2014/main" id="{2E591625-6D92-4CD8-B3FF-A699971F90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8397" y="2710287"/>
            <a:ext cx="665787" cy="451806"/>
          </a:xfrm>
          <a:prstGeom prst="rect">
            <a:avLst/>
          </a:prstGeom>
        </p:spPr>
      </p:pic>
      <p:sp>
        <p:nvSpPr>
          <p:cNvPr id="104" name="TextBox 103">
            <a:extLst>
              <a:ext uri="{FF2B5EF4-FFF2-40B4-BE49-F238E27FC236}">
                <a16:creationId xmlns:a16="http://schemas.microsoft.com/office/drawing/2014/main" id="{E6AC25A4-6FB2-4DA2-B434-35F302B41244}"/>
              </a:ext>
            </a:extLst>
          </p:cNvPr>
          <p:cNvSpPr txBox="1"/>
          <p:nvPr/>
        </p:nvSpPr>
        <p:spPr>
          <a:xfrm>
            <a:off x="5206837" y="4365123"/>
            <a:ext cx="2028894" cy="307777"/>
          </a:xfrm>
          <a:prstGeom prst="rect">
            <a:avLst/>
          </a:prstGeom>
          <a:noFill/>
        </p:spPr>
        <p:txBody>
          <a:bodyPr wrap="square" rtlCol="0">
            <a:spAutoFit/>
          </a:bodyPr>
          <a:lstStyle/>
          <a:p>
            <a:pPr algn="ctr"/>
            <a:r>
              <a:rPr lang="en-US" sz="1400" b="1" dirty="0"/>
              <a:t>Medical prediction</a:t>
            </a:r>
          </a:p>
        </p:txBody>
      </p:sp>
    </p:spTree>
    <p:extLst>
      <p:ext uri="{BB962C8B-B14F-4D97-AF65-F5344CB8AC3E}">
        <p14:creationId xmlns:p14="http://schemas.microsoft.com/office/powerpoint/2010/main" val="37052225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5">
            <a:extLst>
              <a:ext uri="{FF2B5EF4-FFF2-40B4-BE49-F238E27FC236}">
                <a16:creationId xmlns:a16="http://schemas.microsoft.com/office/drawing/2014/main" id="{E28759D5-1BCF-4BB6-B68F-1AD932141186}"/>
              </a:ext>
            </a:extLst>
          </p:cNvPr>
          <p:cNvSpPr>
            <a:spLocks/>
          </p:cNvSpPr>
          <p:nvPr/>
        </p:nvSpPr>
        <p:spPr bwMode="auto">
          <a:xfrm>
            <a:off x="4642320" y="683718"/>
            <a:ext cx="529988" cy="451534"/>
          </a:xfrm>
          <a:custGeom>
            <a:avLst/>
            <a:gdLst>
              <a:gd name="T0" fmla="*/ 33 w 425"/>
              <a:gd name="T1" fmla="*/ 193 h 372"/>
              <a:gd name="T2" fmla="*/ 33 w 425"/>
              <a:gd name="T3" fmla="*/ 193 h 372"/>
              <a:gd name="T4" fmla="*/ 213 w 425"/>
              <a:gd name="T5" fmla="*/ 372 h 372"/>
              <a:gd name="T6" fmla="*/ 392 w 425"/>
              <a:gd name="T7" fmla="*/ 193 h 372"/>
              <a:gd name="T8" fmla="*/ 417 w 425"/>
              <a:gd name="T9" fmla="*/ 156 h 372"/>
              <a:gd name="T10" fmla="*/ 425 w 425"/>
              <a:gd name="T11" fmla="*/ 113 h 372"/>
              <a:gd name="T12" fmla="*/ 416 w 425"/>
              <a:gd name="T13" fmla="*/ 69 h 372"/>
              <a:gd name="T14" fmla="*/ 392 w 425"/>
              <a:gd name="T15" fmla="*/ 33 h 372"/>
              <a:gd name="T16" fmla="*/ 356 w 425"/>
              <a:gd name="T17" fmla="*/ 9 h 372"/>
              <a:gd name="T18" fmla="*/ 312 w 425"/>
              <a:gd name="T19" fmla="*/ 0 h 372"/>
              <a:gd name="T20" fmla="*/ 282 w 425"/>
              <a:gd name="T21" fmla="*/ 4 h 372"/>
              <a:gd name="T22" fmla="*/ 257 w 425"/>
              <a:gd name="T23" fmla="*/ 15 h 372"/>
              <a:gd name="T24" fmla="*/ 235 w 425"/>
              <a:gd name="T25" fmla="*/ 32 h 372"/>
              <a:gd name="T26" fmla="*/ 213 w 425"/>
              <a:gd name="T27" fmla="*/ 53 h 372"/>
              <a:gd name="T28" fmla="*/ 191 w 425"/>
              <a:gd name="T29" fmla="*/ 32 h 372"/>
              <a:gd name="T30" fmla="*/ 169 w 425"/>
              <a:gd name="T31" fmla="*/ 15 h 372"/>
              <a:gd name="T32" fmla="*/ 144 w 425"/>
              <a:gd name="T33" fmla="*/ 4 h 372"/>
              <a:gd name="T34" fmla="*/ 113 w 425"/>
              <a:gd name="T35" fmla="*/ 0 h 372"/>
              <a:gd name="T36" fmla="*/ 69 w 425"/>
              <a:gd name="T37" fmla="*/ 9 h 372"/>
              <a:gd name="T38" fmla="*/ 33 w 425"/>
              <a:gd name="T39" fmla="*/ 33 h 372"/>
              <a:gd name="T40" fmla="*/ 9 w 425"/>
              <a:gd name="T41" fmla="*/ 69 h 372"/>
              <a:gd name="T42" fmla="*/ 0 w 425"/>
              <a:gd name="T43" fmla="*/ 113 h 372"/>
              <a:gd name="T44" fmla="*/ 9 w 425"/>
              <a:gd name="T45" fmla="*/ 156 h 372"/>
              <a:gd name="T46" fmla="*/ 33 w 425"/>
              <a:gd name="T47" fmla="*/ 19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5" h="372">
                <a:moveTo>
                  <a:pt x="33" y="193"/>
                </a:moveTo>
                <a:lnTo>
                  <a:pt x="33" y="193"/>
                </a:lnTo>
                <a:lnTo>
                  <a:pt x="213" y="372"/>
                </a:lnTo>
                <a:lnTo>
                  <a:pt x="392" y="193"/>
                </a:lnTo>
                <a:cubicBezTo>
                  <a:pt x="403" y="182"/>
                  <a:pt x="411" y="170"/>
                  <a:pt x="417" y="156"/>
                </a:cubicBezTo>
                <a:cubicBezTo>
                  <a:pt x="422" y="143"/>
                  <a:pt x="425" y="128"/>
                  <a:pt x="425" y="113"/>
                </a:cubicBezTo>
                <a:cubicBezTo>
                  <a:pt x="425" y="98"/>
                  <a:pt x="422" y="83"/>
                  <a:pt x="416" y="69"/>
                </a:cubicBezTo>
                <a:cubicBezTo>
                  <a:pt x="411" y="55"/>
                  <a:pt x="403" y="43"/>
                  <a:pt x="392" y="33"/>
                </a:cubicBezTo>
                <a:cubicBezTo>
                  <a:pt x="382" y="23"/>
                  <a:pt x="370" y="15"/>
                  <a:pt x="356" y="9"/>
                </a:cubicBezTo>
                <a:cubicBezTo>
                  <a:pt x="343" y="3"/>
                  <a:pt x="328" y="0"/>
                  <a:pt x="312" y="0"/>
                </a:cubicBezTo>
                <a:cubicBezTo>
                  <a:pt x="301" y="0"/>
                  <a:pt x="291" y="1"/>
                  <a:pt x="282" y="4"/>
                </a:cubicBezTo>
                <a:cubicBezTo>
                  <a:pt x="273" y="7"/>
                  <a:pt x="264" y="10"/>
                  <a:pt x="257" y="15"/>
                </a:cubicBezTo>
                <a:cubicBezTo>
                  <a:pt x="249" y="20"/>
                  <a:pt x="242" y="25"/>
                  <a:pt x="235" y="32"/>
                </a:cubicBezTo>
                <a:cubicBezTo>
                  <a:pt x="228" y="38"/>
                  <a:pt x="220" y="45"/>
                  <a:pt x="213" y="53"/>
                </a:cubicBezTo>
                <a:cubicBezTo>
                  <a:pt x="205" y="45"/>
                  <a:pt x="198" y="38"/>
                  <a:pt x="191" y="32"/>
                </a:cubicBezTo>
                <a:cubicBezTo>
                  <a:pt x="184" y="25"/>
                  <a:pt x="177" y="20"/>
                  <a:pt x="169" y="15"/>
                </a:cubicBezTo>
                <a:cubicBezTo>
                  <a:pt x="161" y="10"/>
                  <a:pt x="153" y="7"/>
                  <a:pt x="144" y="4"/>
                </a:cubicBezTo>
                <a:cubicBezTo>
                  <a:pt x="135" y="1"/>
                  <a:pt x="125" y="0"/>
                  <a:pt x="113" y="0"/>
                </a:cubicBezTo>
                <a:cubicBezTo>
                  <a:pt x="98" y="0"/>
                  <a:pt x="83" y="3"/>
                  <a:pt x="69" y="9"/>
                </a:cubicBezTo>
                <a:cubicBezTo>
                  <a:pt x="56" y="15"/>
                  <a:pt x="44" y="23"/>
                  <a:pt x="33" y="33"/>
                </a:cubicBezTo>
                <a:cubicBezTo>
                  <a:pt x="23" y="43"/>
                  <a:pt x="15" y="55"/>
                  <a:pt x="9" y="69"/>
                </a:cubicBezTo>
                <a:cubicBezTo>
                  <a:pt x="3" y="83"/>
                  <a:pt x="0" y="98"/>
                  <a:pt x="0" y="113"/>
                </a:cubicBezTo>
                <a:cubicBezTo>
                  <a:pt x="0" y="128"/>
                  <a:pt x="3" y="143"/>
                  <a:pt x="9" y="156"/>
                </a:cubicBezTo>
                <a:cubicBezTo>
                  <a:pt x="15" y="170"/>
                  <a:pt x="23" y="182"/>
                  <a:pt x="33" y="193"/>
                </a:cubicBez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noFill/>
              <a:effectLst/>
              <a:uLnTx/>
              <a:uFillTx/>
              <a:latin typeface="Segoe UI"/>
              <a:ea typeface="+mn-ea"/>
              <a:cs typeface="+mn-cs"/>
            </a:endParaRPr>
          </a:p>
        </p:txBody>
      </p:sp>
      <p:sp>
        <p:nvSpPr>
          <p:cNvPr id="193" name="Title 84">
            <a:extLst>
              <a:ext uri="{FF2B5EF4-FFF2-40B4-BE49-F238E27FC236}">
                <a16:creationId xmlns:a16="http://schemas.microsoft.com/office/drawing/2014/main" id="{6EF815FB-1135-4BA2-BD27-B6EB475F3447}"/>
              </a:ext>
            </a:extLst>
          </p:cNvPr>
          <p:cNvSpPr txBox="1">
            <a:spLocks/>
          </p:cNvSpPr>
          <p:nvPr/>
        </p:nvSpPr>
        <p:spPr>
          <a:xfrm>
            <a:off x="2524483" y="617098"/>
            <a:ext cx="2054985" cy="584775"/>
          </a:xfrm>
          <a:prstGeom prst="rect">
            <a:avLst/>
          </a:prstGeom>
          <a:noFill/>
        </p:spPr>
        <p:txBody>
          <a:bodyPr wrap="non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noFill/>
                <a:effectLst/>
                <a:uLnTx/>
                <a:uFillTx/>
                <a:latin typeface="Segoe UI"/>
                <a:ea typeface="+mn-ea"/>
                <a:cs typeface="Segoe UI" pitchFamily="34" charset="0"/>
              </a:rPr>
              <a:t>Customers</a:t>
            </a:r>
          </a:p>
        </p:txBody>
      </p:sp>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588263" y="680566"/>
            <a:ext cx="11018520" cy="553998"/>
          </a:xfrm>
        </p:spPr>
        <p:txBody>
          <a:bodyPr/>
          <a:lstStyle/>
          <a:p>
            <a:r>
              <a:rPr lang="en-US" dirty="0"/>
              <a:t>Tools and Technology</a:t>
            </a:r>
          </a:p>
        </p:txBody>
      </p:sp>
      <p:sp>
        <p:nvSpPr>
          <p:cNvPr id="2" name="Text Placeholder 1">
            <a:extLst>
              <a:ext uri="{FF2B5EF4-FFF2-40B4-BE49-F238E27FC236}">
                <a16:creationId xmlns:a16="http://schemas.microsoft.com/office/drawing/2014/main" id="{BB07A00F-4E3C-4C24-9C7D-0512793862A0}"/>
              </a:ext>
            </a:extLst>
          </p:cNvPr>
          <p:cNvSpPr>
            <a:spLocks noGrp="1"/>
          </p:cNvSpPr>
          <p:nvPr>
            <p:ph type="body" sz="quarter" idx="10"/>
          </p:nvPr>
        </p:nvSpPr>
        <p:spPr/>
        <p:txBody>
          <a:bodyPr/>
          <a:lstStyle/>
          <a:p>
            <a:r>
              <a:rPr lang="en-US" dirty="0"/>
              <a:t>Understand</a:t>
            </a:r>
          </a:p>
          <a:p>
            <a:endParaRPr lang="en-US" dirty="0"/>
          </a:p>
        </p:txBody>
      </p:sp>
      <p:sp>
        <p:nvSpPr>
          <p:cNvPr id="3" name="Text Placeholder 2">
            <a:extLst>
              <a:ext uri="{FF2B5EF4-FFF2-40B4-BE49-F238E27FC236}">
                <a16:creationId xmlns:a16="http://schemas.microsoft.com/office/drawing/2014/main" id="{398D19D9-C407-4B9A-B515-859DE681F0B7}"/>
              </a:ext>
            </a:extLst>
          </p:cNvPr>
          <p:cNvSpPr>
            <a:spLocks noGrp="1"/>
          </p:cNvSpPr>
          <p:nvPr>
            <p:ph type="body" sz="quarter" idx="11"/>
          </p:nvPr>
        </p:nvSpPr>
        <p:spPr/>
        <p:txBody>
          <a:bodyPr/>
          <a:lstStyle/>
          <a:p>
            <a:r>
              <a:rPr lang="en-US" dirty="0"/>
              <a:t>Protect</a:t>
            </a:r>
          </a:p>
        </p:txBody>
      </p:sp>
      <p:sp>
        <p:nvSpPr>
          <p:cNvPr id="6" name="Text Placeholder 5">
            <a:extLst>
              <a:ext uri="{FF2B5EF4-FFF2-40B4-BE49-F238E27FC236}">
                <a16:creationId xmlns:a16="http://schemas.microsoft.com/office/drawing/2014/main" id="{FFB9A5D4-74D5-488F-A0B8-E937FDD9531B}"/>
              </a:ext>
            </a:extLst>
          </p:cNvPr>
          <p:cNvSpPr>
            <a:spLocks noGrp="1"/>
          </p:cNvSpPr>
          <p:nvPr>
            <p:ph type="body" sz="quarter" idx="12"/>
          </p:nvPr>
        </p:nvSpPr>
        <p:spPr/>
        <p:txBody>
          <a:bodyPr/>
          <a:lstStyle/>
          <a:p>
            <a:r>
              <a:rPr lang="en-US" dirty="0"/>
              <a:t>Control</a:t>
            </a:r>
          </a:p>
        </p:txBody>
      </p:sp>
      <p:grpSp>
        <p:nvGrpSpPr>
          <p:cNvPr id="205" name="Group 204">
            <a:extLst>
              <a:ext uri="{FF2B5EF4-FFF2-40B4-BE49-F238E27FC236}">
                <a16:creationId xmlns:a16="http://schemas.microsoft.com/office/drawing/2014/main" id="{FC3AB991-0BF8-43DA-875B-BF18FB5AEF69}"/>
              </a:ext>
            </a:extLst>
          </p:cNvPr>
          <p:cNvGrpSpPr/>
          <p:nvPr/>
        </p:nvGrpSpPr>
        <p:grpSpPr>
          <a:xfrm>
            <a:off x="2132109" y="2397829"/>
            <a:ext cx="784748" cy="581854"/>
            <a:chOff x="3003972" y="3906982"/>
            <a:chExt cx="690713" cy="512132"/>
          </a:xfrm>
        </p:grpSpPr>
        <p:grpSp>
          <p:nvGrpSpPr>
            <p:cNvPr id="79" name="Group 78">
              <a:extLst>
                <a:ext uri="{FF2B5EF4-FFF2-40B4-BE49-F238E27FC236}">
                  <a16:creationId xmlns:a16="http://schemas.microsoft.com/office/drawing/2014/main" id="{A72881DC-3236-4F55-B433-B1666B9342DE}"/>
                </a:ext>
              </a:extLst>
            </p:cNvPr>
            <p:cNvGrpSpPr/>
            <p:nvPr/>
          </p:nvGrpSpPr>
          <p:grpSpPr>
            <a:xfrm>
              <a:off x="3003972" y="3906982"/>
              <a:ext cx="682841" cy="512131"/>
              <a:chOff x="3669752" y="3560249"/>
              <a:chExt cx="653829" cy="490372"/>
            </a:xfrm>
            <a:solidFill>
              <a:srgbClr val="0078D4"/>
            </a:solidFill>
            <a:effectLst/>
          </p:grpSpPr>
          <p:sp>
            <p:nvSpPr>
              <p:cNvPr id="88" name="Freeform 163">
                <a:extLst>
                  <a:ext uri="{FF2B5EF4-FFF2-40B4-BE49-F238E27FC236}">
                    <a16:creationId xmlns:a16="http://schemas.microsoft.com/office/drawing/2014/main" id="{BBFFEE09-2E51-4CAC-8BC5-448D29227737}"/>
                  </a:ext>
                </a:extLst>
              </p:cNvPr>
              <p:cNvSpPr>
                <a:spLocks/>
              </p:cNvSpPr>
              <p:nvPr/>
            </p:nvSpPr>
            <p:spPr bwMode="auto">
              <a:xfrm>
                <a:off x="3669752" y="3560249"/>
                <a:ext cx="653829" cy="490372"/>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5">
                <a:extLst>
                  <a:ext uri="{FF2B5EF4-FFF2-40B4-BE49-F238E27FC236}">
                    <a16:creationId xmlns:a16="http://schemas.microsoft.com/office/drawing/2014/main" id="{3D09F985-8AB2-49B5-BE5A-6E29AD05890A}"/>
                  </a:ext>
                </a:extLst>
              </p:cNvPr>
              <p:cNvSpPr>
                <a:spLocks/>
              </p:cNvSpPr>
              <p:nvPr/>
            </p:nvSpPr>
            <p:spPr bwMode="auto">
              <a:xfrm>
                <a:off x="3803871" y="3732089"/>
                <a:ext cx="387687" cy="163457"/>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grpFill/>
              <a:ln w="63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Oval 166">
                <a:extLst>
                  <a:ext uri="{FF2B5EF4-FFF2-40B4-BE49-F238E27FC236}">
                    <a16:creationId xmlns:a16="http://schemas.microsoft.com/office/drawing/2014/main" id="{1362FFA9-BBB0-4A5E-8E5F-2C862D1A0835}"/>
                  </a:ext>
                </a:extLst>
              </p:cNvPr>
              <p:cNvSpPr>
                <a:spLocks noChangeArrowheads="1"/>
              </p:cNvSpPr>
              <p:nvPr/>
            </p:nvSpPr>
            <p:spPr bwMode="auto">
              <a:xfrm>
                <a:off x="3772437" y="3887980"/>
                <a:ext cx="60773" cy="628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167">
                <a:extLst>
                  <a:ext uri="{FF2B5EF4-FFF2-40B4-BE49-F238E27FC236}">
                    <a16:creationId xmlns:a16="http://schemas.microsoft.com/office/drawing/2014/main" id="{333C2B2D-0733-4A34-8FEF-96BB6B331CBB}"/>
                  </a:ext>
                </a:extLst>
              </p:cNvPr>
              <p:cNvSpPr>
                <a:spLocks noChangeArrowheads="1"/>
              </p:cNvSpPr>
              <p:nvPr/>
            </p:nvSpPr>
            <p:spPr bwMode="auto">
              <a:xfrm>
                <a:off x="3914938" y="3702750"/>
                <a:ext cx="60773" cy="628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168">
                <a:extLst>
                  <a:ext uri="{FF2B5EF4-FFF2-40B4-BE49-F238E27FC236}">
                    <a16:creationId xmlns:a16="http://schemas.microsoft.com/office/drawing/2014/main" id="{C815A465-1269-48C3-9F36-E100AE6519D0}"/>
                  </a:ext>
                </a:extLst>
              </p:cNvPr>
              <p:cNvSpPr>
                <a:spLocks noChangeArrowheads="1"/>
              </p:cNvSpPr>
              <p:nvPr/>
            </p:nvSpPr>
            <p:spPr bwMode="auto">
              <a:xfrm>
                <a:off x="4038579" y="3826391"/>
                <a:ext cx="60773" cy="6077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69">
                <a:extLst>
                  <a:ext uri="{FF2B5EF4-FFF2-40B4-BE49-F238E27FC236}">
                    <a16:creationId xmlns:a16="http://schemas.microsoft.com/office/drawing/2014/main" id="{0C1B43FD-03FD-49D4-9732-CEA68CFEAF09}"/>
                  </a:ext>
                </a:extLst>
              </p:cNvPr>
              <p:cNvSpPr>
                <a:spLocks noChangeArrowheads="1"/>
              </p:cNvSpPr>
              <p:nvPr/>
            </p:nvSpPr>
            <p:spPr bwMode="auto">
              <a:xfrm>
                <a:off x="4160124" y="3702750"/>
                <a:ext cx="60773" cy="628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70">
                <a:extLst>
                  <a:ext uri="{FF2B5EF4-FFF2-40B4-BE49-F238E27FC236}">
                    <a16:creationId xmlns:a16="http://schemas.microsoft.com/office/drawing/2014/main" id="{9A522426-C466-4A73-A48F-F6556D6DC963}"/>
                  </a:ext>
                </a:extLst>
              </p:cNvPr>
              <p:cNvSpPr>
                <a:spLocks/>
              </p:cNvSpPr>
              <p:nvPr/>
            </p:nvSpPr>
            <p:spPr bwMode="auto">
              <a:xfrm>
                <a:off x="3954754" y="4022098"/>
                <a:ext cx="83824" cy="10478"/>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5A63B24-A5F7-4FE4-A12F-9973C5FEE24E}"/>
                </a:ext>
              </a:extLst>
            </p:cNvPr>
            <p:cNvGrpSpPr/>
            <p:nvPr/>
          </p:nvGrpSpPr>
          <p:grpSpPr>
            <a:xfrm>
              <a:off x="3040856" y="3928742"/>
              <a:ext cx="653829" cy="490372"/>
              <a:chOff x="3669752" y="3560249"/>
              <a:chExt cx="653829" cy="490372"/>
            </a:xfrm>
            <a:effectLst/>
          </p:grpSpPr>
          <p:sp>
            <p:nvSpPr>
              <p:cNvPr id="81" name="Freeform 163">
                <a:extLst>
                  <a:ext uri="{FF2B5EF4-FFF2-40B4-BE49-F238E27FC236}">
                    <a16:creationId xmlns:a16="http://schemas.microsoft.com/office/drawing/2014/main" id="{D68DDF3E-EAF4-4EE0-88E6-E78AF92BDD3A}"/>
                  </a:ext>
                </a:extLst>
              </p:cNvPr>
              <p:cNvSpPr>
                <a:spLocks/>
              </p:cNvSpPr>
              <p:nvPr/>
            </p:nvSpPr>
            <p:spPr bwMode="auto">
              <a:xfrm>
                <a:off x="3669752" y="3560249"/>
                <a:ext cx="653829" cy="490372"/>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gradFill>
                <a:gsLst>
                  <a:gs pos="28000">
                    <a:srgbClr val="54AEF0"/>
                  </a:gs>
                  <a:gs pos="77000">
                    <a:srgbClr val="1A8A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5">
                <a:extLst>
                  <a:ext uri="{FF2B5EF4-FFF2-40B4-BE49-F238E27FC236}">
                    <a16:creationId xmlns:a16="http://schemas.microsoft.com/office/drawing/2014/main" id="{AF7C7DA6-8920-41CD-AF5D-5914F9E80163}"/>
                  </a:ext>
                </a:extLst>
              </p:cNvPr>
              <p:cNvSpPr>
                <a:spLocks/>
              </p:cNvSpPr>
              <p:nvPr/>
            </p:nvSpPr>
            <p:spPr bwMode="auto">
              <a:xfrm>
                <a:off x="3803871" y="3732089"/>
                <a:ext cx="387687" cy="163457"/>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Oval 166">
                <a:extLst>
                  <a:ext uri="{FF2B5EF4-FFF2-40B4-BE49-F238E27FC236}">
                    <a16:creationId xmlns:a16="http://schemas.microsoft.com/office/drawing/2014/main" id="{B6E06B4A-9513-4FB2-A5EE-384E657085E3}"/>
                  </a:ext>
                </a:extLst>
              </p:cNvPr>
              <p:cNvSpPr>
                <a:spLocks noChangeArrowheads="1"/>
              </p:cNvSpPr>
              <p:nvPr/>
            </p:nvSpPr>
            <p:spPr bwMode="auto">
              <a:xfrm>
                <a:off x="3772437" y="3887980"/>
                <a:ext cx="60773" cy="6286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167">
                <a:extLst>
                  <a:ext uri="{FF2B5EF4-FFF2-40B4-BE49-F238E27FC236}">
                    <a16:creationId xmlns:a16="http://schemas.microsoft.com/office/drawing/2014/main" id="{74331B87-FFC2-4069-93E1-6D3C1289A69B}"/>
                  </a:ext>
                </a:extLst>
              </p:cNvPr>
              <p:cNvSpPr>
                <a:spLocks noChangeArrowheads="1"/>
              </p:cNvSpPr>
              <p:nvPr/>
            </p:nvSpPr>
            <p:spPr bwMode="auto">
              <a:xfrm>
                <a:off x="3914938" y="3702750"/>
                <a:ext cx="60773" cy="6286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168">
                <a:extLst>
                  <a:ext uri="{FF2B5EF4-FFF2-40B4-BE49-F238E27FC236}">
                    <a16:creationId xmlns:a16="http://schemas.microsoft.com/office/drawing/2014/main" id="{BE572D64-6446-4410-880F-9530B9E21F3B}"/>
                  </a:ext>
                </a:extLst>
              </p:cNvPr>
              <p:cNvSpPr>
                <a:spLocks noChangeArrowheads="1"/>
              </p:cNvSpPr>
              <p:nvPr/>
            </p:nvSpPr>
            <p:spPr bwMode="auto">
              <a:xfrm>
                <a:off x="4038579" y="3826391"/>
                <a:ext cx="60773" cy="6077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169">
                <a:extLst>
                  <a:ext uri="{FF2B5EF4-FFF2-40B4-BE49-F238E27FC236}">
                    <a16:creationId xmlns:a16="http://schemas.microsoft.com/office/drawing/2014/main" id="{E6A9F742-390C-4AD8-91C5-3426E03543E4}"/>
                  </a:ext>
                </a:extLst>
              </p:cNvPr>
              <p:cNvSpPr>
                <a:spLocks noChangeArrowheads="1"/>
              </p:cNvSpPr>
              <p:nvPr/>
            </p:nvSpPr>
            <p:spPr bwMode="auto">
              <a:xfrm>
                <a:off x="4160124" y="3702750"/>
                <a:ext cx="60773" cy="6286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70">
                <a:extLst>
                  <a:ext uri="{FF2B5EF4-FFF2-40B4-BE49-F238E27FC236}">
                    <a16:creationId xmlns:a16="http://schemas.microsoft.com/office/drawing/2014/main" id="{9E542944-BF35-48F3-8E1D-9EFC94C0A9EC}"/>
                  </a:ext>
                </a:extLst>
              </p:cNvPr>
              <p:cNvSpPr>
                <a:spLocks/>
              </p:cNvSpPr>
              <p:nvPr/>
            </p:nvSpPr>
            <p:spPr bwMode="auto">
              <a:xfrm>
                <a:off x="3954754" y="4022098"/>
                <a:ext cx="83824" cy="10478"/>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6" name="Group 205">
            <a:extLst>
              <a:ext uri="{FF2B5EF4-FFF2-40B4-BE49-F238E27FC236}">
                <a16:creationId xmlns:a16="http://schemas.microsoft.com/office/drawing/2014/main" id="{1BC6DA93-192A-43E9-91B0-FEF5C39B1772}"/>
              </a:ext>
            </a:extLst>
          </p:cNvPr>
          <p:cNvGrpSpPr/>
          <p:nvPr/>
        </p:nvGrpSpPr>
        <p:grpSpPr>
          <a:xfrm>
            <a:off x="5803043" y="2346470"/>
            <a:ext cx="699296" cy="684572"/>
            <a:chOff x="8301053" y="3839142"/>
            <a:chExt cx="556817" cy="545094"/>
          </a:xfrm>
        </p:grpSpPr>
        <p:pic>
          <p:nvPicPr>
            <p:cNvPr id="97" name="Graphic 96">
              <a:extLst>
                <a:ext uri="{FF2B5EF4-FFF2-40B4-BE49-F238E27FC236}">
                  <a16:creationId xmlns:a16="http://schemas.microsoft.com/office/drawing/2014/main" id="{CF52E996-38B0-405A-9557-7838743575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1053" y="3839142"/>
              <a:ext cx="533371" cy="533371"/>
            </a:xfrm>
            <a:prstGeom prst="rect">
              <a:avLst/>
            </a:prstGeom>
            <a:effectLst/>
          </p:spPr>
        </p:pic>
        <p:pic>
          <p:nvPicPr>
            <p:cNvPr id="98" name="Graphic 97">
              <a:extLst>
                <a:ext uri="{FF2B5EF4-FFF2-40B4-BE49-F238E27FC236}">
                  <a16:creationId xmlns:a16="http://schemas.microsoft.com/office/drawing/2014/main" id="{93E2D1F2-11D1-48CA-9D10-1D05607989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4499" y="3850865"/>
              <a:ext cx="533371" cy="533371"/>
            </a:xfrm>
            <a:prstGeom prst="rect">
              <a:avLst/>
            </a:prstGeom>
            <a:effectLst/>
          </p:spPr>
        </p:pic>
      </p:grpSp>
      <p:grpSp>
        <p:nvGrpSpPr>
          <p:cNvPr id="207" name="Group 206">
            <a:extLst>
              <a:ext uri="{FF2B5EF4-FFF2-40B4-BE49-F238E27FC236}">
                <a16:creationId xmlns:a16="http://schemas.microsoft.com/office/drawing/2014/main" id="{5DE308F9-2A38-49C1-8E0D-EEAD4CB7866B}"/>
              </a:ext>
            </a:extLst>
          </p:cNvPr>
          <p:cNvGrpSpPr/>
          <p:nvPr/>
        </p:nvGrpSpPr>
        <p:grpSpPr>
          <a:xfrm>
            <a:off x="9455852" y="2359804"/>
            <a:ext cx="636995" cy="657905"/>
            <a:chOff x="5331190" y="517504"/>
            <a:chExt cx="535113" cy="552679"/>
          </a:xfrm>
        </p:grpSpPr>
        <p:grpSp>
          <p:nvGrpSpPr>
            <p:cNvPr id="101" name="Group 100">
              <a:extLst>
                <a:ext uri="{FF2B5EF4-FFF2-40B4-BE49-F238E27FC236}">
                  <a16:creationId xmlns:a16="http://schemas.microsoft.com/office/drawing/2014/main" id="{9E024EFF-24AB-417D-A4F8-DE9A9EC67250}"/>
                </a:ext>
              </a:extLst>
            </p:cNvPr>
            <p:cNvGrpSpPr/>
            <p:nvPr/>
          </p:nvGrpSpPr>
          <p:grpSpPr>
            <a:xfrm>
              <a:off x="5331190" y="517504"/>
              <a:ext cx="535113" cy="552679"/>
              <a:chOff x="2108331" y="2033544"/>
              <a:chExt cx="535113" cy="552679"/>
            </a:xfrm>
          </p:grpSpPr>
          <p:sp>
            <p:nvSpPr>
              <p:cNvPr id="110" name="Freeform 151">
                <a:extLst>
                  <a:ext uri="{FF2B5EF4-FFF2-40B4-BE49-F238E27FC236}">
                    <a16:creationId xmlns:a16="http://schemas.microsoft.com/office/drawing/2014/main" id="{1C309DD7-F2E3-4109-9FCF-308691A60C76}"/>
                  </a:ext>
                </a:extLst>
              </p:cNvPr>
              <p:cNvSpPr/>
              <p:nvPr/>
            </p:nvSpPr>
            <p:spPr>
              <a:xfrm>
                <a:off x="2514683" y="2035795"/>
                <a:ext cx="128761" cy="107939"/>
              </a:xfrm>
              <a:custGeom>
                <a:avLst/>
                <a:gdLst>
                  <a:gd name="connsiteX0" fmla="*/ 2276 w 128761"/>
                  <a:gd name="connsiteY0" fmla="*/ 75428 h 107939"/>
                  <a:gd name="connsiteX1" fmla="*/ 77053 w 128761"/>
                  <a:gd name="connsiteY1" fmla="*/ 0 h 107939"/>
                  <a:gd name="connsiteX2" fmla="*/ 77053 w 128761"/>
                  <a:gd name="connsiteY2" fmla="*/ 0 h 107939"/>
                  <a:gd name="connsiteX3" fmla="*/ 77053 w 128761"/>
                  <a:gd name="connsiteY3" fmla="*/ 0 h 107939"/>
                  <a:gd name="connsiteX4" fmla="*/ 128748 w 128761"/>
                  <a:gd name="connsiteY4" fmla="*/ 61123 h 107939"/>
                  <a:gd name="connsiteX5" fmla="*/ 115418 w 128761"/>
                  <a:gd name="connsiteY5" fmla="*/ 99487 h 107939"/>
                  <a:gd name="connsiteX6" fmla="*/ 97536 w 128761"/>
                  <a:gd name="connsiteY6" fmla="*/ 107940 h 107939"/>
                  <a:gd name="connsiteX7" fmla="*/ 0 w 128761"/>
                  <a:gd name="connsiteY7" fmla="*/ 107940 h 10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761" h="107939">
                    <a:moveTo>
                      <a:pt x="2276" y="75428"/>
                    </a:moveTo>
                    <a:cubicBezTo>
                      <a:pt x="2097" y="33950"/>
                      <a:pt x="35575" y="180"/>
                      <a:pt x="77053" y="0"/>
                    </a:cubicBezTo>
                    <a:cubicBezTo>
                      <a:pt x="77053" y="0"/>
                      <a:pt x="77053" y="0"/>
                      <a:pt x="77053" y="0"/>
                    </a:cubicBezTo>
                    <a:lnTo>
                      <a:pt x="77053" y="0"/>
                    </a:lnTo>
                    <a:cubicBezTo>
                      <a:pt x="107234" y="4421"/>
                      <a:pt x="129398" y="30627"/>
                      <a:pt x="128748" y="61123"/>
                    </a:cubicBezTo>
                    <a:cubicBezTo>
                      <a:pt x="128861" y="75065"/>
                      <a:pt x="124150" y="88618"/>
                      <a:pt x="115418" y="99487"/>
                    </a:cubicBezTo>
                    <a:cubicBezTo>
                      <a:pt x="111028" y="104845"/>
                      <a:pt x="104464" y="107948"/>
                      <a:pt x="97536" y="107940"/>
                    </a:cubicBezTo>
                    <a:lnTo>
                      <a:pt x="0" y="107940"/>
                    </a:lnTo>
                    <a:close/>
                  </a:path>
                </a:pathLst>
              </a:custGeom>
              <a:gradFill>
                <a:gsLst>
                  <a:gs pos="0">
                    <a:srgbClr val="0578D5"/>
                  </a:gs>
                  <a:gs pos="99000">
                    <a:srgbClr val="0078D5"/>
                  </a:gs>
                </a:gsLst>
                <a:lin ang="0" scaled="0"/>
              </a:gradFill>
              <a:ln w="32279" cap="flat">
                <a:noFill/>
                <a:prstDash val="solid"/>
                <a:miter/>
              </a:ln>
            </p:spPr>
            <p:txBody>
              <a:bodyPr rtlCol="0" anchor="ctr"/>
              <a:lstStyle/>
              <a:p>
                <a:endParaRPr lang="en-US"/>
              </a:p>
            </p:txBody>
          </p:sp>
          <p:sp>
            <p:nvSpPr>
              <p:cNvPr id="111" name="Freeform 152">
                <a:extLst>
                  <a:ext uri="{FF2B5EF4-FFF2-40B4-BE49-F238E27FC236}">
                    <a16:creationId xmlns:a16="http://schemas.microsoft.com/office/drawing/2014/main" id="{ECA7F585-10D2-4424-AEF2-47C92F175484}"/>
                  </a:ext>
                </a:extLst>
              </p:cNvPr>
              <p:cNvSpPr/>
              <p:nvPr/>
            </p:nvSpPr>
            <p:spPr>
              <a:xfrm>
                <a:off x="2157376" y="2033544"/>
                <a:ext cx="448665" cy="552679"/>
              </a:xfrm>
              <a:custGeom>
                <a:avLst/>
                <a:gdLst>
                  <a:gd name="connsiteX0" fmla="*/ 366410 w 448665"/>
                  <a:gd name="connsiteY0" fmla="*/ 625 h 552679"/>
                  <a:gd name="connsiteX1" fmla="*/ 73802 w 448665"/>
                  <a:gd name="connsiteY1" fmla="*/ 625 h 552679"/>
                  <a:gd name="connsiteX2" fmla="*/ 0 w 448665"/>
                  <a:gd name="connsiteY2" fmla="*/ 75078 h 552679"/>
                  <a:gd name="connsiteX3" fmla="*/ 0 w 448665"/>
                  <a:gd name="connsiteY3" fmla="*/ 552679 h 552679"/>
                  <a:gd name="connsiteX4" fmla="*/ 0 w 448665"/>
                  <a:gd name="connsiteY4" fmla="*/ 552679 h 552679"/>
                  <a:gd name="connsiteX5" fmla="*/ 292608 w 448665"/>
                  <a:gd name="connsiteY5" fmla="*/ 552679 h 552679"/>
                  <a:gd name="connsiteX6" fmla="*/ 367060 w 448665"/>
                  <a:gd name="connsiteY6" fmla="*/ 478227 h 552679"/>
                  <a:gd name="connsiteX7" fmla="*/ 367060 w 448665"/>
                  <a:gd name="connsiteY7" fmla="*/ 399222 h 552679"/>
                  <a:gd name="connsiteX8" fmla="*/ 367060 w 448665"/>
                  <a:gd name="connsiteY8" fmla="*/ 156033 h 552679"/>
                  <a:gd name="connsiteX9" fmla="*/ 367060 w 448665"/>
                  <a:gd name="connsiteY9" fmla="*/ 58497 h 552679"/>
                  <a:gd name="connsiteX10" fmla="*/ 448666 w 448665"/>
                  <a:gd name="connsiteY10" fmla="*/ 5177 h 552679"/>
                  <a:gd name="connsiteX11" fmla="*/ 366410 w 448665"/>
                  <a:gd name="connsiteY11" fmla="*/ 625 h 55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8665" h="552679">
                    <a:moveTo>
                      <a:pt x="366410" y="625"/>
                    </a:moveTo>
                    <a:lnTo>
                      <a:pt x="73802" y="625"/>
                    </a:lnTo>
                    <a:cubicBezTo>
                      <a:pt x="32938" y="982"/>
                      <a:pt x="-2" y="34212"/>
                      <a:pt x="0" y="75078"/>
                    </a:cubicBezTo>
                    <a:lnTo>
                      <a:pt x="0" y="552679"/>
                    </a:lnTo>
                    <a:lnTo>
                      <a:pt x="0" y="552679"/>
                    </a:lnTo>
                    <a:lnTo>
                      <a:pt x="292608" y="552679"/>
                    </a:lnTo>
                    <a:cubicBezTo>
                      <a:pt x="333726" y="552679"/>
                      <a:pt x="367060" y="519345"/>
                      <a:pt x="367060" y="478227"/>
                    </a:cubicBezTo>
                    <a:lnTo>
                      <a:pt x="367060" y="399222"/>
                    </a:lnTo>
                    <a:lnTo>
                      <a:pt x="367060" y="156033"/>
                    </a:lnTo>
                    <a:cubicBezTo>
                      <a:pt x="365165" y="123548"/>
                      <a:pt x="365165" y="90981"/>
                      <a:pt x="367060" y="58497"/>
                    </a:cubicBezTo>
                    <a:cubicBezTo>
                      <a:pt x="378765" y="-6202"/>
                      <a:pt x="448666" y="5177"/>
                      <a:pt x="448666" y="5177"/>
                    </a:cubicBezTo>
                    <a:cubicBezTo>
                      <a:pt x="421508" y="533"/>
                      <a:pt x="393912" y="-994"/>
                      <a:pt x="366410" y="625"/>
                    </a:cubicBezTo>
                    <a:close/>
                  </a:path>
                </a:pathLst>
              </a:custGeom>
              <a:gradFill>
                <a:gsLst>
                  <a:gs pos="28000">
                    <a:srgbClr val="5E9FF0"/>
                  </a:gs>
                  <a:gs pos="77000">
                    <a:srgbClr val="007AD5"/>
                  </a:gs>
                </a:gsLst>
                <a:lin ang="4200000" scaled="0"/>
              </a:gradFill>
              <a:ln w="32279" cap="flat">
                <a:noFill/>
                <a:prstDash val="solid"/>
                <a:miter/>
              </a:ln>
            </p:spPr>
            <p:txBody>
              <a:bodyPr rtlCol="0" anchor="ctr"/>
              <a:lstStyle/>
              <a:p>
                <a:endParaRPr lang="en-US"/>
              </a:p>
            </p:txBody>
          </p:sp>
          <p:sp>
            <p:nvSpPr>
              <p:cNvPr id="112" name="Freeform 153">
                <a:extLst>
                  <a:ext uri="{FF2B5EF4-FFF2-40B4-BE49-F238E27FC236}">
                    <a16:creationId xmlns:a16="http://schemas.microsoft.com/office/drawing/2014/main" id="{810D070A-104A-4F80-A975-3D2100435C96}"/>
                  </a:ext>
                </a:extLst>
              </p:cNvPr>
              <p:cNvSpPr/>
              <p:nvPr/>
            </p:nvSpPr>
            <p:spPr>
              <a:xfrm>
                <a:off x="2108331" y="2465600"/>
                <a:ext cx="346854" cy="118672"/>
              </a:xfrm>
              <a:custGeom>
                <a:avLst/>
                <a:gdLst>
                  <a:gd name="connsiteX0" fmla="*/ 346855 w 346854"/>
                  <a:gd name="connsiteY0" fmla="*/ 118672 h 118672"/>
                  <a:gd name="connsiteX1" fmla="*/ 346855 w 346854"/>
                  <a:gd name="connsiteY1" fmla="*/ 118672 h 118672"/>
                  <a:gd name="connsiteX2" fmla="*/ 296782 w 346854"/>
                  <a:gd name="connsiteY2" fmla="*/ 50482 h 118672"/>
                  <a:gd name="connsiteX3" fmla="*/ 317919 w 346854"/>
                  <a:gd name="connsiteY3" fmla="*/ 13333 h 118672"/>
                  <a:gd name="connsiteX4" fmla="*/ 319125 w 346854"/>
                  <a:gd name="connsiteY4" fmla="*/ 2826 h 118672"/>
                  <a:gd name="connsiteX5" fmla="*/ 313042 w 346854"/>
                  <a:gd name="connsiteY5" fmla="*/ 3 h 118672"/>
                  <a:gd name="connsiteX6" fmla="*/ 58798 w 346854"/>
                  <a:gd name="connsiteY6" fmla="*/ 3 h 118672"/>
                  <a:gd name="connsiteX7" fmla="*/ 49370 w 346854"/>
                  <a:gd name="connsiteY7" fmla="*/ 3 h 118672"/>
                  <a:gd name="connsiteX8" fmla="*/ 49370 w 346854"/>
                  <a:gd name="connsiteY8" fmla="*/ 3 h 118672"/>
                  <a:gd name="connsiteX9" fmla="*/ 986 w 346854"/>
                  <a:gd name="connsiteY9" fmla="*/ 69963 h 118672"/>
                  <a:gd name="connsiteX10" fmla="*/ 49370 w 346854"/>
                  <a:gd name="connsiteY10" fmla="*/ 118347 h 118672"/>
                  <a:gd name="connsiteX11" fmla="*/ 49370 w 346854"/>
                  <a:gd name="connsiteY11" fmla="*/ 118347 h 118672"/>
                  <a:gd name="connsiteX12" fmla="*/ 58798 w 346854"/>
                  <a:gd name="connsiteY12" fmla="*/ 118347 h 118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6854" h="118672">
                    <a:moveTo>
                      <a:pt x="346855" y="118672"/>
                    </a:moveTo>
                    <a:lnTo>
                      <a:pt x="346855" y="118672"/>
                    </a:lnTo>
                    <a:cubicBezTo>
                      <a:pt x="314196" y="113669"/>
                      <a:pt x="291778" y="83140"/>
                      <a:pt x="296782" y="50482"/>
                    </a:cubicBezTo>
                    <a:cubicBezTo>
                      <a:pt x="299013" y="35919"/>
                      <a:pt x="306540" y="22690"/>
                      <a:pt x="317919" y="13333"/>
                    </a:cubicBezTo>
                    <a:cubicBezTo>
                      <a:pt x="321154" y="10765"/>
                      <a:pt x="321694" y="6060"/>
                      <a:pt x="319125" y="2826"/>
                    </a:cubicBezTo>
                    <a:cubicBezTo>
                      <a:pt x="317656" y="979"/>
                      <a:pt x="315402" y="-68"/>
                      <a:pt x="313042" y="3"/>
                    </a:cubicBezTo>
                    <a:lnTo>
                      <a:pt x="58798" y="3"/>
                    </a:lnTo>
                    <a:lnTo>
                      <a:pt x="49370" y="3"/>
                    </a:lnTo>
                    <a:lnTo>
                      <a:pt x="49370" y="3"/>
                    </a:lnTo>
                    <a:cubicBezTo>
                      <a:pt x="16690" y="5963"/>
                      <a:pt x="-4972" y="37285"/>
                      <a:pt x="986" y="69963"/>
                    </a:cubicBezTo>
                    <a:cubicBezTo>
                      <a:pt x="5475" y="94587"/>
                      <a:pt x="24745" y="113857"/>
                      <a:pt x="49370" y="118347"/>
                    </a:cubicBezTo>
                    <a:lnTo>
                      <a:pt x="49370" y="118347"/>
                    </a:lnTo>
                    <a:cubicBezTo>
                      <a:pt x="52504" y="118682"/>
                      <a:pt x="55664" y="118682"/>
                      <a:pt x="58798" y="118347"/>
                    </a:cubicBezTo>
                    <a:close/>
                  </a:path>
                </a:pathLst>
              </a:custGeom>
              <a:solidFill>
                <a:srgbClr val="5EA0EF"/>
              </a:solidFill>
              <a:ln w="32279" cap="flat">
                <a:noFill/>
                <a:prstDash val="solid"/>
                <a:miter/>
              </a:ln>
            </p:spPr>
            <p:txBody>
              <a:bodyPr rtlCol="0" anchor="ctr"/>
              <a:lstStyle/>
              <a:p>
                <a:endParaRPr lang="en-US"/>
              </a:p>
            </p:txBody>
          </p:sp>
        </p:grpSp>
        <p:grpSp>
          <p:nvGrpSpPr>
            <p:cNvPr id="102" name="Group 101">
              <a:extLst>
                <a:ext uri="{FF2B5EF4-FFF2-40B4-BE49-F238E27FC236}">
                  <a16:creationId xmlns:a16="http://schemas.microsoft.com/office/drawing/2014/main" id="{A94AE8F9-E352-44C3-BF72-A9C42C2605A1}"/>
                </a:ext>
              </a:extLst>
            </p:cNvPr>
            <p:cNvGrpSpPr/>
            <p:nvPr/>
          </p:nvGrpSpPr>
          <p:grpSpPr>
            <a:xfrm>
              <a:off x="5440509" y="573033"/>
              <a:ext cx="236697" cy="339866"/>
              <a:chOff x="7290986" y="407744"/>
              <a:chExt cx="240339" cy="345096"/>
            </a:xfrm>
          </p:grpSpPr>
          <p:sp>
            <p:nvSpPr>
              <p:cNvPr id="103" name="Rectangle 175">
                <a:extLst>
                  <a:ext uri="{FF2B5EF4-FFF2-40B4-BE49-F238E27FC236}">
                    <a16:creationId xmlns:a16="http://schemas.microsoft.com/office/drawing/2014/main" id="{ABABD633-A29A-495A-88E8-0EE144D47319}"/>
                  </a:ext>
                </a:extLst>
              </p:cNvPr>
              <p:cNvSpPr>
                <a:spLocks noChangeArrowheads="1"/>
              </p:cNvSpPr>
              <p:nvPr/>
            </p:nvSpPr>
            <p:spPr bwMode="auto">
              <a:xfrm>
                <a:off x="7455833" y="407744"/>
                <a:ext cx="75491" cy="446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76">
                <a:extLst>
                  <a:ext uri="{FF2B5EF4-FFF2-40B4-BE49-F238E27FC236}">
                    <a16:creationId xmlns:a16="http://schemas.microsoft.com/office/drawing/2014/main" id="{636E9A3B-8F9D-419F-A77F-973C22DDDC3A}"/>
                  </a:ext>
                </a:extLst>
              </p:cNvPr>
              <p:cNvSpPr>
                <a:spLocks noChangeArrowheads="1"/>
              </p:cNvSpPr>
              <p:nvPr/>
            </p:nvSpPr>
            <p:spPr bwMode="auto">
              <a:xfrm>
                <a:off x="7455833" y="483234"/>
                <a:ext cx="75491" cy="446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177">
                <a:extLst>
                  <a:ext uri="{FF2B5EF4-FFF2-40B4-BE49-F238E27FC236}">
                    <a16:creationId xmlns:a16="http://schemas.microsoft.com/office/drawing/2014/main" id="{0F8A6026-5872-4DA8-9BC2-7BF46090F10E}"/>
                  </a:ext>
                </a:extLst>
              </p:cNvPr>
              <p:cNvSpPr>
                <a:spLocks noChangeArrowheads="1"/>
              </p:cNvSpPr>
              <p:nvPr/>
            </p:nvSpPr>
            <p:spPr bwMode="auto">
              <a:xfrm>
                <a:off x="7290986" y="557185"/>
                <a:ext cx="240338" cy="462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178">
                <a:extLst>
                  <a:ext uri="{FF2B5EF4-FFF2-40B4-BE49-F238E27FC236}">
                    <a16:creationId xmlns:a16="http://schemas.microsoft.com/office/drawing/2014/main" id="{BFB37CEF-9BA0-4F74-851D-1CB3ED17E6B4}"/>
                  </a:ext>
                </a:extLst>
              </p:cNvPr>
              <p:cNvSpPr>
                <a:spLocks noChangeArrowheads="1"/>
              </p:cNvSpPr>
              <p:nvPr/>
            </p:nvSpPr>
            <p:spPr bwMode="auto">
              <a:xfrm>
                <a:off x="7290986" y="632676"/>
                <a:ext cx="240338" cy="446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179">
                <a:extLst>
                  <a:ext uri="{FF2B5EF4-FFF2-40B4-BE49-F238E27FC236}">
                    <a16:creationId xmlns:a16="http://schemas.microsoft.com/office/drawing/2014/main" id="{A4AF7C0D-AD44-4070-AD5B-77BE543B0799}"/>
                  </a:ext>
                </a:extLst>
              </p:cNvPr>
              <p:cNvSpPr>
                <a:spLocks noChangeArrowheads="1"/>
              </p:cNvSpPr>
              <p:nvPr/>
            </p:nvSpPr>
            <p:spPr bwMode="auto">
              <a:xfrm>
                <a:off x="7290987" y="708161"/>
                <a:ext cx="240338" cy="446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80">
                <a:extLst>
                  <a:ext uri="{FF2B5EF4-FFF2-40B4-BE49-F238E27FC236}">
                    <a16:creationId xmlns:a16="http://schemas.microsoft.com/office/drawing/2014/main" id="{429C09D4-8A85-4CE2-BB10-2F098DF8DE8F}"/>
                  </a:ext>
                </a:extLst>
              </p:cNvPr>
              <p:cNvSpPr>
                <a:spLocks/>
              </p:cNvSpPr>
              <p:nvPr/>
            </p:nvSpPr>
            <p:spPr bwMode="auto">
              <a:xfrm>
                <a:off x="7324883" y="416973"/>
                <a:ext cx="101683" cy="101682"/>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181">
                <a:extLst>
                  <a:ext uri="{FF2B5EF4-FFF2-40B4-BE49-F238E27FC236}">
                    <a16:creationId xmlns:a16="http://schemas.microsoft.com/office/drawing/2014/main" id="{AD07328F-2D82-4434-8169-F5AD3390819A}"/>
                  </a:ext>
                </a:extLst>
              </p:cNvPr>
              <p:cNvSpPr>
                <a:spLocks/>
              </p:cNvSpPr>
              <p:nvPr/>
            </p:nvSpPr>
            <p:spPr bwMode="auto">
              <a:xfrm>
                <a:off x="7290994" y="453990"/>
                <a:ext cx="64706" cy="64707"/>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43836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42214-E97A-5240-8F5E-80EEDBC51E91}"/>
              </a:ext>
            </a:extLst>
          </p:cNvPr>
          <p:cNvSpPr>
            <a:spLocks noGrp="1"/>
          </p:cNvSpPr>
          <p:nvPr>
            <p:ph type="title"/>
          </p:nvPr>
        </p:nvSpPr>
        <p:spPr/>
        <p:txBody>
          <a:bodyPr/>
          <a:lstStyle/>
          <a:p>
            <a:r>
              <a:rPr lang="en-US" dirty="0"/>
              <a:t>Responsible ML Resources</a:t>
            </a:r>
          </a:p>
        </p:txBody>
      </p:sp>
      <p:sp>
        <p:nvSpPr>
          <p:cNvPr id="4" name="Content Placeholder 3">
            <a:extLst>
              <a:ext uri="{FF2B5EF4-FFF2-40B4-BE49-F238E27FC236}">
                <a16:creationId xmlns:a16="http://schemas.microsoft.com/office/drawing/2014/main" id="{0192589A-48EE-FD4B-98D4-BCCC2869FAF7}"/>
              </a:ext>
            </a:extLst>
          </p:cNvPr>
          <p:cNvSpPr>
            <a:spLocks noGrp="1"/>
          </p:cNvSpPr>
          <p:nvPr>
            <p:ph sz="quarter" idx="12"/>
          </p:nvPr>
        </p:nvSpPr>
        <p:spPr>
          <a:xfrm>
            <a:off x="584200" y="1435100"/>
            <a:ext cx="5211763" cy="4924425"/>
          </a:xfrm>
        </p:spPr>
        <p:txBody>
          <a:bodyPr/>
          <a:lstStyle/>
          <a:p>
            <a:r>
              <a:rPr lang="en-US" sz="2000" dirty="0"/>
              <a:t>Microsoft Responsible AI Resource Center</a:t>
            </a:r>
          </a:p>
          <a:p>
            <a:r>
              <a:rPr lang="en-US" sz="2000" dirty="0">
                <a:hlinkClick r:id="rId3"/>
              </a:rPr>
              <a:t>https://aka.ms/RAIresources</a:t>
            </a:r>
            <a:endParaRPr lang="en-US" sz="2000" dirty="0"/>
          </a:p>
          <a:p>
            <a:endParaRPr lang="en-US" sz="2000" dirty="0"/>
          </a:p>
          <a:p>
            <a:r>
              <a:rPr lang="en-US" sz="2000" dirty="0"/>
              <a:t>Azure Machine Learning</a:t>
            </a:r>
          </a:p>
          <a:p>
            <a:r>
              <a:rPr lang="en-US" sz="2000" dirty="0">
                <a:hlinkClick r:id="rId4"/>
              </a:rPr>
              <a:t>https://azure.microsoft.com/en-us/services/machine-learning/</a:t>
            </a:r>
            <a:endParaRPr lang="en-US" sz="2000" dirty="0"/>
          </a:p>
          <a:p>
            <a:r>
              <a:rPr lang="en-US" sz="2000" dirty="0">
                <a:hlinkClick r:id="rId5"/>
              </a:rPr>
              <a:t>https://docs.microsoft.com/en-us/azure/machine-learning/concept-responsible-ml</a:t>
            </a:r>
            <a:endParaRPr lang="en-US" sz="2000" dirty="0"/>
          </a:p>
          <a:p>
            <a:endParaRPr lang="en-US" sz="2000" dirty="0"/>
          </a:p>
          <a:p>
            <a:r>
              <a:rPr lang="en-US" sz="2000" dirty="0" err="1"/>
              <a:t>OpenDP</a:t>
            </a:r>
            <a:endParaRPr lang="en-US" sz="2000" dirty="0"/>
          </a:p>
          <a:p>
            <a:r>
              <a:rPr lang="en-US" sz="2000" dirty="0">
                <a:hlinkClick r:id="rId6" tooltip="Original URL:&#10;http://opendp.io/&#10;&#10;Click to follow link."/>
              </a:rPr>
              <a:t>http://opendp.io/</a:t>
            </a:r>
            <a:endParaRPr lang="en-US" sz="2000" dirty="0"/>
          </a:p>
          <a:p>
            <a:r>
              <a:rPr lang="en-US" sz="2000" dirty="0">
                <a:hlinkClick r:id="rId7" tooltip="Original URL:&#10;https://twitter.com/opendp_io&#10;&#10;Click to follow link."/>
              </a:rPr>
              <a:t>https://twitter.com/opendp_io</a:t>
            </a:r>
            <a:endParaRPr lang="en-US" sz="2000" dirty="0"/>
          </a:p>
          <a:p>
            <a:pPr marL="0" indent="0">
              <a:buNone/>
            </a:pPr>
            <a:endParaRPr lang="en-US" sz="2000" dirty="0"/>
          </a:p>
        </p:txBody>
      </p:sp>
      <p:sp>
        <p:nvSpPr>
          <p:cNvPr id="2" name="Content Placeholder 1">
            <a:extLst>
              <a:ext uri="{FF2B5EF4-FFF2-40B4-BE49-F238E27FC236}">
                <a16:creationId xmlns:a16="http://schemas.microsoft.com/office/drawing/2014/main" id="{CCBF43A7-B774-5A41-A8A5-D70D95D9490D}"/>
              </a:ext>
            </a:extLst>
          </p:cNvPr>
          <p:cNvSpPr>
            <a:spLocks noGrp="1"/>
          </p:cNvSpPr>
          <p:nvPr>
            <p:ph sz="quarter" idx="13"/>
          </p:nvPr>
        </p:nvSpPr>
        <p:spPr>
          <a:xfrm>
            <a:off x="6389688" y="1435100"/>
            <a:ext cx="5219700" cy="4185761"/>
          </a:xfrm>
        </p:spPr>
        <p:txBody>
          <a:bodyPr/>
          <a:lstStyle/>
          <a:p>
            <a:r>
              <a:rPr lang="en-US" sz="2000" dirty="0" err="1"/>
              <a:t>OpenDP</a:t>
            </a:r>
            <a:r>
              <a:rPr lang="en-US" sz="2000" dirty="0"/>
              <a:t> System</a:t>
            </a:r>
          </a:p>
          <a:p>
            <a:r>
              <a:rPr lang="en-US" sz="2000" dirty="0">
                <a:hlinkClick r:id="rId8"/>
              </a:rPr>
              <a:t>https://github.com/opendifferentialprivacy</a:t>
            </a:r>
            <a:endParaRPr lang="en-US" sz="2000" dirty="0"/>
          </a:p>
          <a:p>
            <a:r>
              <a:rPr lang="en-US" sz="2000" dirty="0">
                <a:hlinkClick r:id="rId9"/>
              </a:rPr>
              <a:t>https://docs.microsoft.com/azure/machine-learning/concept-differential-privacy</a:t>
            </a:r>
            <a:endParaRPr lang="en-US" sz="2000" dirty="0"/>
          </a:p>
          <a:p>
            <a:r>
              <a:rPr lang="en-US" sz="2000" dirty="0">
                <a:hlinkClick r:id="rId10"/>
              </a:rPr>
              <a:t>https://docs.microsoft.com/azure/machine-learning/how-to-differential-privacy</a:t>
            </a:r>
            <a:endParaRPr lang="en-US" sz="2000" dirty="0"/>
          </a:p>
          <a:p>
            <a:endParaRPr lang="en-US" sz="2000" dirty="0"/>
          </a:p>
          <a:p>
            <a:r>
              <a:rPr lang="en-US" sz="2000" dirty="0"/>
              <a:t>SEAL</a:t>
            </a:r>
          </a:p>
          <a:p>
            <a:r>
              <a:rPr lang="en-US" sz="2000" dirty="0">
                <a:hlinkClick r:id="rId11"/>
              </a:rPr>
              <a:t>https://github.com/Microsoft/SEAL</a:t>
            </a:r>
            <a:endParaRPr lang="en-US" sz="2000" dirty="0"/>
          </a:p>
          <a:p>
            <a:r>
              <a:rPr lang="en-US" sz="2000" dirty="0">
                <a:hlinkClick r:id="rId12" tooltip="https://docs.microsoft.com/azure/machine-learning/how-to-homomorphic-encryption-seal"/>
              </a:rPr>
              <a:t>https://docs.microsoft.com/azure/machine-learning/how-to-homomorphic-encryption-seal</a:t>
            </a:r>
            <a:endParaRPr lang="en-US" sz="2000" dirty="0"/>
          </a:p>
          <a:p>
            <a:r>
              <a:rPr lang="en-US" sz="2000" dirty="0">
                <a:hlinkClick r:id="rId13" tooltip="https://docs.microsoft.com/azure/machine-learning/how-to-homomorphic-encryption-seal"/>
              </a:rPr>
              <a:t>https://aka.ms/SEALonAML</a:t>
            </a:r>
            <a:endParaRPr lang="en-US" sz="2000" dirty="0"/>
          </a:p>
        </p:txBody>
      </p:sp>
    </p:spTree>
    <p:extLst>
      <p:ext uri="{BB962C8B-B14F-4D97-AF65-F5344CB8AC3E}">
        <p14:creationId xmlns:p14="http://schemas.microsoft.com/office/powerpoint/2010/main" val="8868776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806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9CA524-AE96-694F-9D27-562848C8F8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6" name="TextBox 65">
            <a:extLst>
              <a:ext uri="{FF2B5EF4-FFF2-40B4-BE49-F238E27FC236}">
                <a16:creationId xmlns:a16="http://schemas.microsoft.com/office/drawing/2014/main" id="{E31B1886-06A9-5C40-80D9-B5F6A1625401}"/>
              </a:ext>
            </a:extLst>
          </p:cNvPr>
          <p:cNvSpPr txBox="1"/>
          <p:nvPr/>
        </p:nvSpPr>
        <p:spPr>
          <a:xfrm>
            <a:off x="4877654" y="4437551"/>
            <a:ext cx="2436693" cy="338554"/>
          </a:xfrm>
          <a:prstGeom prst="rect">
            <a:avLst/>
          </a:prstGeom>
          <a:noFill/>
        </p:spPr>
        <p:txBody>
          <a:bodyPr wrap="none" rtlCol="0">
            <a:spAutoFit/>
          </a:bodyPr>
          <a:lstStyle/>
          <a:p>
            <a:pPr algn="ctr"/>
            <a:r>
              <a:rPr lang="en-US" sz="1600" b="1">
                <a:solidFill>
                  <a:schemeClr val="bg1"/>
                </a:solidFill>
                <a:latin typeface="Segoe UI Semibold" panose="020B0502040204020203" pitchFamily="34" charset="0"/>
                <a:cs typeface="Segoe UI Semibold" panose="020B0502040204020203" pitchFamily="34" charset="0"/>
              </a:rPr>
              <a:t>Azure Machine Learning</a:t>
            </a:r>
          </a:p>
        </p:txBody>
      </p:sp>
      <p:sp>
        <p:nvSpPr>
          <p:cNvPr id="67" name="TextBox 66">
            <a:extLst>
              <a:ext uri="{FF2B5EF4-FFF2-40B4-BE49-F238E27FC236}">
                <a16:creationId xmlns:a16="http://schemas.microsoft.com/office/drawing/2014/main" id="{9062F71D-1D20-FB4E-9D78-FB06905A1C53}"/>
              </a:ext>
            </a:extLst>
          </p:cNvPr>
          <p:cNvSpPr txBox="1"/>
          <p:nvPr/>
        </p:nvSpPr>
        <p:spPr>
          <a:xfrm>
            <a:off x="5364839" y="4717314"/>
            <a:ext cx="1462323" cy="307777"/>
          </a:xfrm>
          <a:prstGeom prst="rect">
            <a:avLst/>
          </a:prstGeom>
          <a:noFill/>
        </p:spPr>
        <p:txBody>
          <a:bodyPr wrap="none" rtlCol="0">
            <a:spAutoFit/>
          </a:bodyPr>
          <a:lstStyle/>
          <a:p>
            <a:pPr algn="ctr"/>
            <a:r>
              <a:rPr lang="en-US" sz="1400" b="1">
                <a:solidFill>
                  <a:srgbClr val="0078D4"/>
                </a:solidFill>
                <a:latin typeface="Segoe UI Semibold" panose="020B0502040204020203" pitchFamily="34" charset="0"/>
                <a:cs typeface="Segoe UI Semibold" panose="020B0502040204020203" pitchFamily="34" charset="0"/>
              </a:rPr>
              <a:t>Responsible ML</a:t>
            </a:r>
          </a:p>
        </p:txBody>
      </p:sp>
      <p:sp>
        <p:nvSpPr>
          <p:cNvPr id="33" name="TextBox 32">
            <a:extLst>
              <a:ext uri="{FF2B5EF4-FFF2-40B4-BE49-F238E27FC236}">
                <a16:creationId xmlns:a16="http://schemas.microsoft.com/office/drawing/2014/main" id="{723EA5A6-17AC-0642-8ACF-7CC8DF012DDF}"/>
              </a:ext>
            </a:extLst>
          </p:cNvPr>
          <p:cNvSpPr txBox="1"/>
          <p:nvPr/>
        </p:nvSpPr>
        <p:spPr>
          <a:xfrm>
            <a:off x="5395976" y="228482"/>
            <a:ext cx="1407629" cy="369332"/>
          </a:xfrm>
          <a:prstGeom prst="rect">
            <a:avLst/>
          </a:prstGeom>
          <a:noFill/>
        </p:spPr>
        <p:txBody>
          <a:bodyPr wrap="none" rtlCol="0">
            <a:spAutoFit/>
          </a:bodyPr>
          <a:lstStyle/>
          <a:p>
            <a:pPr algn="ctr"/>
            <a:r>
              <a:rPr lang="en-US" b="1">
                <a:solidFill>
                  <a:schemeClr val="bg1"/>
                </a:solidFill>
                <a:latin typeface="Segoe UI Semibold" panose="020B0502040204020203" pitchFamily="34" charset="0"/>
                <a:cs typeface="Segoe UI Semibold" panose="020B0502040204020203" pitchFamily="34" charset="0"/>
              </a:rPr>
              <a:t>Understand</a:t>
            </a:r>
          </a:p>
        </p:txBody>
      </p:sp>
      <p:sp>
        <p:nvSpPr>
          <p:cNvPr id="34" name="TextBox 33">
            <a:extLst>
              <a:ext uri="{FF2B5EF4-FFF2-40B4-BE49-F238E27FC236}">
                <a16:creationId xmlns:a16="http://schemas.microsoft.com/office/drawing/2014/main" id="{61B7C57E-2B08-9448-9753-CCC5D0293AB9}"/>
              </a:ext>
            </a:extLst>
          </p:cNvPr>
          <p:cNvSpPr txBox="1"/>
          <p:nvPr/>
        </p:nvSpPr>
        <p:spPr>
          <a:xfrm>
            <a:off x="5522630" y="594895"/>
            <a:ext cx="1313695" cy="365760"/>
          </a:xfrm>
          <a:prstGeom prst="rect">
            <a:avLst/>
          </a:prstGeom>
          <a:noFill/>
          <a:ln>
            <a:noFill/>
          </a:ln>
        </p:spPr>
        <p:txBody>
          <a:bodyPr wrap="square" rIns="91440" rtlCol="0" anchor="t">
            <a:noAutofit/>
          </a:bodyPr>
          <a:lstStyle/>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Interpretability</a:t>
            </a:r>
          </a:p>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Fairness</a:t>
            </a:r>
          </a:p>
          <a:p>
            <a:pPr algn="ctr">
              <a:spcAft>
                <a:spcPts val="400"/>
              </a:spcAft>
            </a:pPr>
            <a:endParaRPr lang="en-US" sz="1200" b="1">
              <a:solidFill>
                <a:srgbClr val="50E6FF"/>
              </a:solidFill>
              <a:latin typeface="Segoe UI Semibold" panose="020B0502040204020203" pitchFamily="34" charset="0"/>
              <a:cs typeface="Segoe UI Semibold" panose="020B0502040204020203" pitchFamily="34" charset="0"/>
            </a:endParaRPr>
          </a:p>
        </p:txBody>
      </p:sp>
      <p:sp>
        <p:nvSpPr>
          <p:cNvPr id="35" name="TextBox 34">
            <a:extLst>
              <a:ext uri="{FF2B5EF4-FFF2-40B4-BE49-F238E27FC236}">
                <a16:creationId xmlns:a16="http://schemas.microsoft.com/office/drawing/2014/main" id="{CE3C0C84-CE9D-2F4D-A9CB-22DE3960570E}"/>
              </a:ext>
            </a:extLst>
          </p:cNvPr>
          <p:cNvSpPr txBox="1"/>
          <p:nvPr/>
        </p:nvSpPr>
        <p:spPr>
          <a:xfrm>
            <a:off x="3157312" y="5706936"/>
            <a:ext cx="964880" cy="369332"/>
          </a:xfrm>
          <a:prstGeom prst="rect">
            <a:avLst/>
          </a:prstGeom>
          <a:noFill/>
        </p:spPr>
        <p:txBody>
          <a:bodyPr wrap="none" rtlCol="0">
            <a:spAutoFit/>
          </a:bodyPr>
          <a:lstStyle/>
          <a:p>
            <a:pPr algn="ctr"/>
            <a:r>
              <a:rPr lang="en-US" b="1">
                <a:solidFill>
                  <a:schemeClr val="bg1"/>
                </a:solidFill>
                <a:latin typeface="Segoe UI Semibold" panose="020B0502040204020203" pitchFamily="34" charset="0"/>
                <a:cs typeface="Segoe UI Semibold" panose="020B0502040204020203" pitchFamily="34" charset="0"/>
              </a:rPr>
              <a:t>Control</a:t>
            </a:r>
          </a:p>
        </p:txBody>
      </p:sp>
      <p:sp>
        <p:nvSpPr>
          <p:cNvPr id="36" name="TextBox 35">
            <a:extLst>
              <a:ext uri="{FF2B5EF4-FFF2-40B4-BE49-F238E27FC236}">
                <a16:creationId xmlns:a16="http://schemas.microsoft.com/office/drawing/2014/main" id="{2A821CCA-E53F-C64F-9362-746FFF23CC55}"/>
              </a:ext>
            </a:extLst>
          </p:cNvPr>
          <p:cNvSpPr txBox="1"/>
          <p:nvPr/>
        </p:nvSpPr>
        <p:spPr>
          <a:xfrm>
            <a:off x="3077532" y="6058408"/>
            <a:ext cx="1313695" cy="580358"/>
          </a:xfrm>
          <a:prstGeom prst="rect">
            <a:avLst/>
          </a:prstGeom>
          <a:noFill/>
          <a:ln>
            <a:noFill/>
          </a:ln>
        </p:spPr>
        <p:txBody>
          <a:bodyPr wrap="square" rIns="91440" rtlCol="0" anchor="t">
            <a:noAutofit/>
          </a:bodyPr>
          <a:lstStyle/>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Audit trail</a:t>
            </a:r>
          </a:p>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Datasheets</a:t>
            </a:r>
          </a:p>
          <a:p>
            <a:pPr algn="ctr">
              <a:spcAft>
                <a:spcPts val="400"/>
              </a:spcAft>
            </a:pPr>
            <a:endParaRPr lang="en-US" sz="1200" b="1">
              <a:solidFill>
                <a:srgbClr val="50E6FF"/>
              </a:solidFill>
              <a:latin typeface="Segoe UI Semibold" panose="020B0502040204020203" pitchFamily="34" charset="0"/>
              <a:cs typeface="Segoe UI Semibold" panose="020B0502040204020203" pitchFamily="34" charset="0"/>
            </a:endParaRPr>
          </a:p>
        </p:txBody>
      </p:sp>
      <p:sp>
        <p:nvSpPr>
          <p:cNvPr id="37" name="TextBox 36">
            <a:extLst>
              <a:ext uri="{FF2B5EF4-FFF2-40B4-BE49-F238E27FC236}">
                <a16:creationId xmlns:a16="http://schemas.microsoft.com/office/drawing/2014/main" id="{80B987EC-D60A-184C-81F7-30CB592D9D35}"/>
              </a:ext>
            </a:extLst>
          </p:cNvPr>
          <p:cNvSpPr txBox="1"/>
          <p:nvPr/>
        </p:nvSpPr>
        <p:spPr>
          <a:xfrm>
            <a:off x="8045663" y="5706936"/>
            <a:ext cx="937885" cy="369332"/>
          </a:xfrm>
          <a:prstGeom prst="rect">
            <a:avLst/>
          </a:prstGeom>
          <a:noFill/>
        </p:spPr>
        <p:txBody>
          <a:bodyPr wrap="none" rtlCol="0">
            <a:spAutoFit/>
          </a:bodyPr>
          <a:lstStyle/>
          <a:p>
            <a:pPr algn="ctr"/>
            <a:r>
              <a:rPr lang="en-US" b="1">
                <a:solidFill>
                  <a:schemeClr val="bg1"/>
                </a:solidFill>
                <a:latin typeface="Segoe UI Semibold" panose="020B0502040204020203" pitchFamily="34" charset="0"/>
                <a:cs typeface="Segoe UI Semibold" panose="020B0502040204020203" pitchFamily="34" charset="0"/>
              </a:rPr>
              <a:t>Protect</a:t>
            </a:r>
          </a:p>
        </p:txBody>
      </p:sp>
      <p:sp>
        <p:nvSpPr>
          <p:cNvPr id="38" name="TextBox 37">
            <a:extLst>
              <a:ext uri="{FF2B5EF4-FFF2-40B4-BE49-F238E27FC236}">
                <a16:creationId xmlns:a16="http://schemas.microsoft.com/office/drawing/2014/main" id="{AA79C5AD-322A-4E4F-84C7-C86FDD9BDEC2}"/>
              </a:ext>
            </a:extLst>
          </p:cNvPr>
          <p:cNvSpPr txBox="1"/>
          <p:nvPr/>
        </p:nvSpPr>
        <p:spPr>
          <a:xfrm>
            <a:off x="7319314" y="6058408"/>
            <a:ext cx="2639604" cy="580358"/>
          </a:xfrm>
          <a:prstGeom prst="rect">
            <a:avLst/>
          </a:prstGeom>
          <a:noFill/>
          <a:ln>
            <a:noFill/>
          </a:ln>
        </p:spPr>
        <p:txBody>
          <a:bodyPr wrap="square" rIns="91440" rtlCol="0" anchor="t">
            <a:noAutofit/>
          </a:bodyPr>
          <a:lstStyle/>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Differential privacy</a:t>
            </a:r>
          </a:p>
          <a:p>
            <a:pPr algn="ctr">
              <a:spcAft>
                <a:spcPts val="400"/>
              </a:spcAft>
            </a:pPr>
            <a:r>
              <a:rPr lang="en-US" sz="1200" b="1">
                <a:solidFill>
                  <a:srgbClr val="50E6FF"/>
                </a:solidFill>
                <a:latin typeface="Segoe UI Semibold" panose="020B0502040204020203" pitchFamily="34" charset="0"/>
                <a:cs typeface="Segoe UI Semibold" panose="020B0502040204020203" pitchFamily="34" charset="0"/>
              </a:rPr>
              <a:t>Confidential machine learning</a:t>
            </a:r>
          </a:p>
          <a:p>
            <a:pPr algn="ctr">
              <a:spcAft>
                <a:spcPts val="400"/>
              </a:spcAft>
            </a:pPr>
            <a:endParaRPr lang="en-US" sz="1200" b="1">
              <a:solidFill>
                <a:srgbClr val="50E6FF"/>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217568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5EEFC4EB-D96B-7F48-BB92-7F68D9865BC6}"/>
              </a:ext>
            </a:extLst>
          </p:cNvPr>
          <p:cNvSpPr txBox="1">
            <a:spLocks/>
          </p:cNvSpPr>
          <p:nvPr/>
        </p:nvSpPr>
        <p:spPr>
          <a:xfrm>
            <a:off x="0" y="2959100"/>
            <a:ext cx="1219200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878559">
              <a:defRPr/>
            </a:pPr>
            <a:endParaRPr lang="en-US" sz="4400" kern="0" dirty="0">
              <a:solidFill>
                <a:schemeClr val="tx1"/>
              </a:solidFill>
              <a:latin typeface="Segoe UI Light" panose="020B0502040204020203" pitchFamily="34" charset="0"/>
              <a:cs typeface="Segoe UI Light" panose="020B0502040204020203" pitchFamily="34" charset="0"/>
            </a:endParaRPr>
          </a:p>
        </p:txBody>
      </p:sp>
      <p:sp>
        <p:nvSpPr>
          <p:cNvPr id="2" name="Title 1">
            <a:extLst>
              <a:ext uri="{FF2B5EF4-FFF2-40B4-BE49-F238E27FC236}">
                <a16:creationId xmlns:a16="http://schemas.microsoft.com/office/drawing/2014/main" id="{0A63290A-434F-4E10-83A7-CB6DB8A58D56}"/>
              </a:ext>
            </a:extLst>
          </p:cNvPr>
          <p:cNvSpPr>
            <a:spLocks noGrp="1"/>
          </p:cNvSpPr>
          <p:nvPr>
            <p:ph type="title"/>
          </p:nvPr>
        </p:nvSpPr>
        <p:spPr/>
        <p:txBody>
          <a:bodyPr/>
          <a:lstStyle/>
          <a:p>
            <a:r>
              <a:rPr lang="en-US" dirty="0"/>
              <a:t>Protect </a:t>
            </a:r>
            <a:r>
              <a:rPr lang="en-US" dirty="0">
                <a:solidFill>
                  <a:schemeClr val="tx1"/>
                </a:solidFill>
                <a:latin typeface="+mn-lt"/>
              </a:rPr>
              <a:t>People and Data</a:t>
            </a:r>
          </a:p>
        </p:txBody>
      </p:sp>
    </p:spTree>
    <p:custDataLst>
      <p:tags r:id="rId1"/>
    </p:custDataLst>
    <p:extLst>
      <p:ext uri="{BB962C8B-B14F-4D97-AF65-F5344CB8AC3E}">
        <p14:creationId xmlns:p14="http://schemas.microsoft.com/office/powerpoint/2010/main" val="383404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grpId="1" nodeType="withEffect" nodePh="1">
                                  <p:stCondLst>
                                    <p:cond delay="0"/>
                                  </p:stCondLst>
                                  <p:endCondLst>
                                    <p:cond evt="begin" delay="0">
                                      <p:tn val="8"/>
                                    </p:cond>
                                  </p:endCondLst>
                                  <p:childTnLst>
                                    <p:animMotion origin="layout" path="M 0 2.96296E-6 L 0.04167 0.00416 " pathEditMode="relative" rAng="0" ptsTypes="AA">
                                      <p:cBhvr>
                                        <p:cTn id="9" dur="1000" spd="-100000" fill="hold"/>
                                        <p:tgtEl>
                                          <p:spTgt spid="3"/>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E0CF8-6009-4CAA-83B5-5F19BC5155B5}"/>
              </a:ext>
            </a:extLst>
          </p:cNvPr>
          <p:cNvSpPr>
            <a:spLocks noGrp="1"/>
          </p:cNvSpPr>
          <p:nvPr>
            <p:ph type="title"/>
          </p:nvPr>
        </p:nvSpPr>
        <p:spPr>
          <a:xfrm>
            <a:off x="1524000" y="2537210"/>
            <a:ext cx="9144000" cy="997196"/>
          </a:xfrm>
        </p:spPr>
        <p:txBody>
          <a:bodyPr/>
          <a:lstStyle/>
          <a:p>
            <a:r>
              <a:rPr lang="en-US" dirty="0"/>
              <a:t>How do I protect privacy</a:t>
            </a:r>
            <a:br>
              <a:rPr lang="en-US" dirty="0"/>
            </a:br>
            <a:r>
              <a:rPr lang="en-US" dirty="0"/>
              <a:t>while using data?</a:t>
            </a:r>
          </a:p>
        </p:txBody>
      </p:sp>
    </p:spTree>
    <p:extLst>
      <p:ext uri="{BB962C8B-B14F-4D97-AF65-F5344CB8AC3E}">
        <p14:creationId xmlns:p14="http://schemas.microsoft.com/office/powerpoint/2010/main" val="262805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EEF9C3-96FD-4ACE-BA1E-264CCF0B0983}"/>
              </a:ext>
            </a:extLst>
          </p:cNvPr>
          <p:cNvSpPr>
            <a:spLocks noGrp="1"/>
          </p:cNvSpPr>
          <p:nvPr>
            <p:ph type="title"/>
          </p:nvPr>
        </p:nvSpPr>
        <p:spPr/>
        <p:txBody>
          <a:bodyPr/>
          <a:lstStyle/>
          <a:p>
            <a:pPr lvl="0"/>
            <a:r>
              <a:rPr lang="en-US" dirty="0"/>
              <a:t>Differential Privacy</a:t>
            </a:r>
          </a:p>
        </p:txBody>
      </p:sp>
    </p:spTree>
    <p:custDataLst>
      <p:tags r:id="rId1"/>
    </p:custDataLst>
    <p:extLst>
      <p:ext uri="{BB962C8B-B14F-4D97-AF65-F5344CB8AC3E}">
        <p14:creationId xmlns:p14="http://schemas.microsoft.com/office/powerpoint/2010/main" val="273916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7"/>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4937B1-295F-4259-BAAB-79BC3851EE13}"/>
              </a:ext>
            </a:extLst>
          </p:cNvPr>
          <p:cNvSpPr>
            <a:spLocks noGrp="1"/>
          </p:cNvSpPr>
          <p:nvPr>
            <p:ph type="title"/>
          </p:nvPr>
        </p:nvSpPr>
        <p:spPr>
          <a:xfrm>
            <a:off x="588263" y="2596416"/>
            <a:ext cx="4159950" cy="1661993"/>
          </a:xfrm>
        </p:spPr>
        <p:txBody>
          <a:bodyPr/>
          <a:lstStyle/>
          <a:p>
            <a:r>
              <a:rPr lang="en-US" dirty="0"/>
              <a:t>Hides the contribution of the individual</a:t>
            </a:r>
            <a:br>
              <a:rPr lang="en-US" dirty="0"/>
            </a:br>
            <a:endParaRPr lang="en-US" dirty="0"/>
          </a:p>
        </p:txBody>
      </p:sp>
      <p:pic>
        <p:nvPicPr>
          <p:cNvPr id="5" name="Content Placeholder 4" descr="A picture containing drawing&#10;&#10;Description automatically generated">
            <a:extLst>
              <a:ext uri="{FF2B5EF4-FFF2-40B4-BE49-F238E27FC236}">
                <a16:creationId xmlns:a16="http://schemas.microsoft.com/office/drawing/2014/main" id="{46B6302D-8E3B-4949-B7FB-01BA8D035B35}"/>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14668" r="14668"/>
          <a:stretch/>
        </p:blipFill>
        <p:spPr>
          <a:xfrm>
            <a:off x="5334000" y="0"/>
            <a:ext cx="6858000" cy="6858000"/>
          </a:xfrm>
        </p:spPr>
      </p:pic>
      <p:sp>
        <p:nvSpPr>
          <p:cNvPr id="6" name="Title 1">
            <a:extLst>
              <a:ext uri="{FF2B5EF4-FFF2-40B4-BE49-F238E27FC236}">
                <a16:creationId xmlns:a16="http://schemas.microsoft.com/office/drawing/2014/main" id="{8EBC0AEA-ACDD-EC4A-9BC4-A7410B9006CA}"/>
              </a:ext>
            </a:extLst>
          </p:cNvPr>
          <p:cNvSpPr txBox="1">
            <a:spLocks/>
          </p:cNvSpPr>
          <p:nvPr/>
        </p:nvSpPr>
        <p:spPr>
          <a:xfrm>
            <a:off x="358759" y="565660"/>
            <a:ext cx="4613292" cy="60485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dirty="0">
              <a:solidFill>
                <a:schemeClr val="bg1"/>
              </a:solidFill>
              <a:latin typeface="Segoe UI Light"/>
              <a:cs typeface="Segoe UI Light"/>
            </a:endParaRPr>
          </a:p>
        </p:txBody>
      </p:sp>
    </p:spTree>
    <p:extLst>
      <p:ext uri="{BB962C8B-B14F-4D97-AF65-F5344CB8AC3E}">
        <p14:creationId xmlns:p14="http://schemas.microsoft.com/office/powerpoint/2010/main" val="41491431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4F5A4-575B-44B5-B39F-33C2BD1D9725}"/>
              </a:ext>
            </a:extLst>
          </p:cNvPr>
          <p:cNvSpPr>
            <a:spLocks noGrp="1"/>
          </p:cNvSpPr>
          <p:nvPr>
            <p:ph type="title"/>
          </p:nvPr>
        </p:nvSpPr>
        <p:spPr>
          <a:xfrm>
            <a:off x="588263" y="457200"/>
            <a:ext cx="11018520" cy="430887"/>
          </a:xfrm>
        </p:spPr>
        <p:txBody>
          <a:bodyPr/>
          <a:lstStyle/>
          <a:p>
            <a:pPr algn="ctr"/>
            <a:r>
              <a:rPr lang="en-US" sz="2800"/>
              <a:t>Differential Privacy (DP)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60CAF5-2C8A-49D1-B57F-9252B7145A29}"/>
                  </a:ext>
                </a:extLst>
              </p:cNvPr>
              <p:cNvSpPr>
                <a:spLocks noGrp="1"/>
              </p:cNvSpPr>
              <p:nvPr>
                <p:ph idx="1"/>
              </p:nvPr>
            </p:nvSpPr>
            <p:spPr>
              <a:xfrm>
                <a:off x="489045" y="1451667"/>
                <a:ext cx="11354570" cy="5169853"/>
              </a:xfrm>
            </p:spPr>
            <p:txBody>
              <a:bodyPr>
                <a:normAutofit/>
              </a:bodyPr>
              <a:lstStyle/>
              <a:p>
                <a:pPr>
                  <a:spcBef>
                    <a:spcPts val="1800"/>
                  </a:spcBef>
                </a:pPr>
                <a:r>
                  <a:rPr lang="en-US" sz="2000" dirty="0"/>
                  <a:t>DP is a class of algorithms that facilitate computing and releasing aggregate statistics from sensitive (private) data, while ensuring that privacy is not compromised. </a:t>
                </a:r>
              </a:p>
              <a:p>
                <a:pPr>
                  <a:spcBef>
                    <a:spcPts val="1800"/>
                  </a:spcBef>
                </a:pPr>
                <a:endParaRPr lang="en-US" sz="2400" dirty="0"/>
              </a:p>
              <a:p>
                <a:pPr>
                  <a:spcBef>
                    <a:spcPts val="1800"/>
                  </a:spcBef>
                </a:pPr>
                <a:endParaRPr lang="en-US" sz="2400" dirty="0"/>
              </a:p>
              <a:p>
                <a:pPr>
                  <a:spcBef>
                    <a:spcPts val="1800"/>
                  </a:spcBef>
                </a:pPr>
                <a:endParaRPr lang="en-US" sz="2400" dirty="0"/>
              </a:p>
              <a:p>
                <a:pPr>
                  <a:spcBef>
                    <a:spcPts val="1800"/>
                  </a:spcBef>
                </a:pPr>
                <a:endParaRPr lang="en-US" sz="2400" dirty="0"/>
              </a:p>
              <a:p>
                <a:pPr>
                  <a:spcBef>
                    <a:spcPts val="1800"/>
                  </a:spcBef>
                </a:pPr>
                <a:r>
                  <a:rPr lang="en-US" sz="2000" u="sng" dirty="0"/>
                  <a:t>Definition:</a:t>
                </a:r>
                <a14:m>
                  <m:oMath xmlns:m="http://schemas.openxmlformats.org/officeDocument/2006/math">
                    <m:r>
                      <a:rPr lang="en-US" sz="2000">
                        <a:latin typeface="Cambria Math" panose="02040503050406030204" pitchFamily="18" charset="0"/>
                      </a:rPr>
                      <m:t> </m:t>
                    </m:r>
                  </m:oMath>
                </a14:m>
                <a:r>
                  <a:rPr lang="en-US" sz="2000" dirty="0"/>
                  <a:t>A randomized algorithm </a:t>
                </a:r>
                <a14:m>
                  <m:oMath xmlns:m="http://schemas.openxmlformats.org/officeDocument/2006/math">
                    <m:r>
                      <a:rPr lang="en-US" sz="2000" i="1">
                        <a:latin typeface="Cambria Math" panose="02040503050406030204" pitchFamily="18" charset="0"/>
                      </a:rPr>
                      <m:t>𝐴</m:t>
                    </m:r>
                  </m:oMath>
                </a14:m>
                <a:r>
                  <a:rPr lang="en-US" sz="2000" dirty="0"/>
                  <a:t> satisfies </a:t>
                </a:r>
                <a14:m>
                  <m:oMath xmlns:m="http://schemas.openxmlformats.org/officeDocument/2006/math">
                    <m:r>
                      <a:rPr lang="en-US" sz="2000" i="1">
                        <a:latin typeface="Cambria Math" panose="02040503050406030204" pitchFamily="18" charset="0"/>
                      </a:rPr>
                      <m:t>𝜖</m:t>
                    </m:r>
                  </m:oMath>
                </a14:m>
                <a:r>
                  <a:rPr lang="en-US" sz="2000" dirty="0"/>
                  <a:t>-DP, if for all databases </a:t>
                </a:r>
                <a14:m>
                  <m:oMath xmlns:m="http://schemas.openxmlformats.org/officeDocument/2006/math">
                    <m:r>
                      <a:rPr lang="en-US" sz="2000" i="1">
                        <a:latin typeface="Cambria Math" panose="02040503050406030204" pitchFamily="18" charset="0"/>
                      </a:rPr>
                      <m:t>𝐷</m:t>
                    </m:r>
                  </m:oMath>
                </a14:m>
                <a:r>
                  <a:rPr lang="en-US" sz="2000" dirty="0"/>
                  <a:t> and </a:t>
                </a:r>
                <a14:m>
                  <m:oMath xmlns:m="http://schemas.openxmlformats.org/officeDocument/2006/math">
                    <m:r>
                      <a:rPr lang="en-US" sz="2000" i="1">
                        <a:latin typeface="Cambria Math" panose="02040503050406030204" pitchFamily="18" charset="0"/>
                      </a:rPr>
                      <m:t>𝐷</m:t>
                    </m:r>
                    <m:r>
                      <a:rPr lang="en-US" sz="2000" i="1">
                        <a:latin typeface="Cambria Math" panose="02040503050406030204" pitchFamily="18" charset="0"/>
                      </a:rPr>
                      <m:t>′</m:t>
                    </m:r>
                  </m:oMath>
                </a14:m>
                <a:r>
                  <a:rPr lang="en-US" sz="2000" dirty="0"/>
                  <a:t> that differ in data pertaining to one user, and for every possible output value </a:t>
                </a:r>
                <a14:m>
                  <m:oMath xmlns:m="http://schemas.openxmlformats.org/officeDocument/2006/math">
                    <m:r>
                      <m:rPr>
                        <m:sty m:val="p"/>
                      </m:rPr>
                      <a:rPr lang="en-US" sz="2000" b="0" i="0" smtClean="0">
                        <a:latin typeface="Cambria Math" panose="02040503050406030204" pitchFamily="18" charset="0"/>
                      </a:rPr>
                      <m:t>Y</m:t>
                    </m:r>
                  </m:oMath>
                </a14:m>
                <a:r>
                  <a:rPr lang="en-US" sz="2000" dirty="0"/>
                  <a:t>:</a:t>
                </a:r>
              </a:p>
              <a:p>
                <a:pPr>
                  <a:spcBef>
                    <a:spcPts val="1800"/>
                  </a:spcBef>
                </a:pPr>
                <a:endParaRPr lang="en-US" sz="2000" dirty="0"/>
              </a:p>
              <a:p>
                <a:pPr>
                  <a:spcBef>
                    <a:spcPts val="1800"/>
                  </a:spcBef>
                </a:pPr>
                <a:r>
                  <a:rPr lang="en-US" sz="2000" dirty="0"/>
                  <a:t>Privacy budget.</a:t>
                </a:r>
              </a:p>
              <a:p>
                <a:pPr marL="2286000" lvl="5" indent="0">
                  <a:spcBef>
                    <a:spcPts val="1800"/>
                  </a:spcBef>
                  <a:buNone/>
                </a:pPr>
                <a:endParaRPr lang="en-US" sz="1400" dirty="0"/>
              </a:p>
            </p:txBody>
          </p:sp>
        </mc:Choice>
        <mc:Fallback xmlns="">
          <p:sp>
            <p:nvSpPr>
              <p:cNvPr id="3" name="Content Placeholder 2">
                <a:extLst>
                  <a:ext uri="{FF2B5EF4-FFF2-40B4-BE49-F238E27FC236}">
                    <a16:creationId xmlns:a16="http://schemas.microsoft.com/office/drawing/2014/main" id="{4260CAF5-2C8A-49D1-B57F-9252B7145A29}"/>
                  </a:ext>
                </a:extLst>
              </p:cNvPr>
              <p:cNvSpPr>
                <a:spLocks noGrp="1" noRot="1" noChangeAspect="1" noMove="1" noResize="1" noEditPoints="1" noAdjustHandles="1" noChangeArrowheads="1" noChangeShapeType="1" noTextEdit="1"/>
              </p:cNvSpPr>
              <p:nvPr>
                <p:ph idx="1"/>
              </p:nvPr>
            </p:nvSpPr>
            <p:spPr>
              <a:xfrm>
                <a:off x="489045" y="1451667"/>
                <a:ext cx="11354570" cy="5169853"/>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5CAB9CD-686A-4A05-A425-FD05A948E977}"/>
                  </a:ext>
                </a:extLst>
              </p:cNvPr>
              <p:cNvSpPr txBox="1"/>
              <p:nvPr/>
            </p:nvSpPr>
            <p:spPr>
              <a:xfrm>
                <a:off x="3012798" y="5476822"/>
                <a:ext cx="566569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b="0" i="1" smtClean="0">
                                  <a:latin typeface="Cambria Math" panose="02040503050406030204" pitchFamily="18" charset="0"/>
                                </a:rPr>
                                <m:t>𝑌</m:t>
                              </m:r>
                            </m:e>
                          </m:d>
                        </m:e>
                      </m:func>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𝜖</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Pr</m:t>
                          </m:r>
                        </m:fName>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𝐴</m:t>
                              </m:r>
                              <m:d>
                                <m:dPr>
                                  <m:ctrlPr>
                                    <a:rPr lang="en-US" sz="2000" i="1">
                                      <a:latin typeface="Cambria Math" panose="02040503050406030204" pitchFamily="18" charset="0"/>
                                    </a:rPr>
                                  </m:ctrlPr>
                                </m:dPr>
                                <m:e>
                                  <m:r>
                                    <a:rPr lang="en-US" sz="2000" i="1">
                                      <a:latin typeface="Cambria Math" panose="02040503050406030204" pitchFamily="18" charset="0"/>
                                    </a:rPr>
                                    <m:t>𝐷</m:t>
                                  </m:r>
                                  <m:r>
                                    <a:rPr lang="en-US" sz="2000" i="1">
                                      <a:latin typeface="Cambria Math" panose="02040503050406030204" pitchFamily="18" charset="0"/>
                                    </a:rPr>
                                    <m:t>′</m:t>
                                  </m:r>
                                </m:e>
                              </m:d>
                              <m:r>
                                <a:rPr lang="en-US" sz="2000" i="1">
                                  <a:latin typeface="Cambria Math" panose="02040503050406030204" pitchFamily="18" charset="0"/>
                                </a:rPr>
                                <m:t>=</m:t>
                              </m:r>
                              <m:r>
                                <a:rPr lang="en-US" sz="2000" b="0" i="1" smtClean="0">
                                  <a:latin typeface="Cambria Math" panose="02040503050406030204" pitchFamily="18" charset="0"/>
                                </a:rPr>
                                <m:t>𝑌</m:t>
                              </m:r>
                            </m:e>
                          </m:d>
                        </m:e>
                      </m:func>
                      <m:r>
                        <a:rPr lang="en-US" sz="2000" i="1">
                          <a:latin typeface="Cambria Math" panose="02040503050406030204" pitchFamily="18" charset="0"/>
                        </a:rPr>
                        <m:t>.</m:t>
                      </m:r>
                    </m:oMath>
                  </m:oMathPara>
                </a14:m>
                <a:endParaRPr lang="en-US" sz="2000"/>
              </a:p>
            </p:txBody>
          </p:sp>
        </mc:Choice>
        <mc:Fallback xmlns="">
          <p:sp>
            <p:nvSpPr>
              <p:cNvPr id="5" name="TextBox 4">
                <a:extLst>
                  <a:ext uri="{FF2B5EF4-FFF2-40B4-BE49-F238E27FC236}">
                    <a16:creationId xmlns:a16="http://schemas.microsoft.com/office/drawing/2014/main" id="{65CAB9CD-686A-4A05-A425-FD05A948E977}"/>
                  </a:ext>
                </a:extLst>
              </p:cNvPr>
              <p:cNvSpPr txBox="1">
                <a:spLocks noRot="1" noChangeAspect="1" noMove="1" noResize="1" noEditPoints="1" noAdjustHandles="1" noChangeArrowheads="1" noChangeShapeType="1" noTextEdit="1"/>
              </p:cNvSpPr>
              <p:nvPr/>
            </p:nvSpPr>
            <p:spPr>
              <a:xfrm>
                <a:off x="3012798" y="5476822"/>
                <a:ext cx="5665695" cy="400110"/>
              </a:xfrm>
              <a:prstGeom prst="rect">
                <a:avLst/>
              </a:prstGeom>
              <a:blipFill>
                <a:blip r:embed="rId4"/>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F8B97909-0D25-4458-B465-7B66D05785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332" y="2656747"/>
            <a:ext cx="2572686" cy="1692947"/>
          </a:xfrm>
          <a:prstGeom prst="rect">
            <a:avLst/>
          </a:prstGeom>
        </p:spPr>
      </p:pic>
      <p:sp>
        <p:nvSpPr>
          <p:cNvPr id="15" name="Arrow: Right 14">
            <a:extLst>
              <a:ext uri="{FF2B5EF4-FFF2-40B4-BE49-F238E27FC236}">
                <a16:creationId xmlns:a16="http://schemas.microsoft.com/office/drawing/2014/main" id="{9543DCD7-D69D-4E2B-AB76-6B6292BBB449}"/>
              </a:ext>
            </a:extLst>
          </p:cNvPr>
          <p:cNvSpPr/>
          <p:nvPr/>
        </p:nvSpPr>
        <p:spPr>
          <a:xfrm>
            <a:off x="4336155" y="3320810"/>
            <a:ext cx="170329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ECFDE65-3123-4284-A1DE-C1B50D12F5C2}"/>
              </a:ext>
            </a:extLst>
          </p:cNvPr>
          <p:cNvSpPr txBox="1"/>
          <p:nvPr/>
        </p:nvSpPr>
        <p:spPr>
          <a:xfrm>
            <a:off x="1782369" y="2318193"/>
            <a:ext cx="2529358" cy="338554"/>
          </a:xfrm>
          <a:prstGeom prst="rect">
            <a:avLst/>
          </a:prstGeom>
          <a:noFill/>
        </p:spPr>
        <p:txBody>
          <a:bodyPr wrap="square" rtlCol="0">
            <a:spAutoFit/>
          </a:bodyPr>
          <a:lstStyle/>
          <a:p>
            <a:r>
              <a:rPr lang="en-US" sz="1600"/>
              <a:t>Pool of private data</a:t>
            </a:r>
          </a:p>
        </p:txBody>
      </p:sp>
      <p:pic>
        <p:nvPicPr>
          <p:cNvPr id="17" name="Picture 16">
            <a:extLst>
              <a:ext uri="{FF2B5EF4-FFF2-40B4-BE49-F238E27FC236}">
                <a16:creationId xmlns:a16="http://schemas.microsoft.com/office/drawing/2014/main" id="{538BAA5B-2071-4A10-AE0C-DC4F1F6195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5807" y="3065245"/>
            <a:ext cx="1539526" cy="995761"/>
          </a:xfrm>
          <a:prstGeom prst="rect">
            <a:avLst/>
          </a:prstGeom>
        </p:spPr>
      </p:pic>
      <p:sp>
        <p:nvSpPr>
          <p:cNvPr id="18" name="TextBox 17">
            <a:extLst>
              <a:ext uri="{FF2B5EF4-FFF2-40B4-BE49-F238E27FC236}">
                <a16:creationId xmlns:a16="http://schemas.microsoft.com/office/drawing/2014/main" id="{4CEC5B82-38D5-4E1A-8A47-9A84579C6898}"/>
              </a:ext>
            </a:extLst>
          </p:cNvPr>
          <p:cNvSpPr txBox="1"/>
          <p:nvPr/>
        </p:nvSpPr>
        <p:spPr>
          <a:xfrm>
            <a:off x="4434964" y="3115673"/>
            <a:ext cx="1410682" cy="338554"/>
          </a:xfrm>
          <a:prstGeom prst="rect">
            <a:avLst/>
          </a:prstGeom>
          <a:noFill/>
        </p:spPr>
        <p:txBody>
          <a:bodyPr wrap="square" rtlCol="0">
            <a:spAutoFit/>
          </a:bodyPr>
          <a:lstStyle/>
          <a:p>
            <a:r>
              <a:rPr lang="en-US" sz="1600"/>
              <a:t>DP algorithm</a:t>
            </a:r>
          </a:p>
        </p:txBody>
      </p:sp>
      <p:sp>
        <p:nvSpPr>
          <p:cNvPr id="19" name="TextBox 18">
            <a:extLst>
              <a:ext uri="{FF2B5EF4-FFF2-40B4-BE49-F238E27FC236}">
                <a16:creationId xmlns:a16="http://schemas.microsoft.com/office/drawing/2014/main" id="{2C4EEE4C-B90D-446A-9081-E236053617DD}"/>
              </a:ext>
            </a:extLst>
          </p:cNvPr>
          <p:cNvSpPr txBox="1"/>
          <p:nvPr/>
        </p:nvSpPr>
        <p:spPr>
          <a:xfrm>
            <a:off x="6039449" y="2656747"/>
            <a:ext cx="2084142" cy="338554"/>
          </a:xfrm>
          <a:prstGeom prst="rect">
            <a:avLst/>
          </a:prstGeom>
          <a:noFill/>
        </p:spPr>
        <p:txBody>
          <a:bodyPr wrap="square" rtlCol="0">
            <a:spAutoFit/>
          </a:bodyPr>
          <a:lstStyle/>
          <a:p>
            <a:r>
              <a:rPr lang="en-US" sz="1600"/>
              <a:t>Aggregate statistics</a:t>
            </a:r>
          </a:p>
        </p:txBody>
      </p:sp>
      <p:sp>
        <p:nvSpPr>
          <p:cNvPr id="20" name="TextBox 19">
            <a:extLst>
              <a:ext uri="{FF2B5EF4-FFF2-40B4-BE49-F238E27FC236}">
                <a16:creationId xmlns:a16="http://schemas.microsoft.com/office/drawing/2014/main" id="{D6995D5A-8C7F-4183-98E7-FAEC62414C9C}"/>
              </a:ext>
            </a:extLst>
          </p:cNvPr>
          <p:cNvSpPr txBox="1"/>
          <p:nvPr/>
        </p:nvSpPr>
        <p:spPr>
          <a:xfrm>
            <a:off x="8261234" y="2382091"/>
            <a:ext cx="3198978" cy="1877437"/>
          </a:xfrm>
          <a:prstGeom prst="rect">
            <a:avLst/>
          </a:prstGeom>
          <a:noFill/>
        </p:spPr>
        <p:txBody>
          <a:bodyPr wrap="square" rtlCol="0">
            <a:spAutoFit/>
          </a:bodyPr>
          <a:lstStyle/>
          <a:p>
            <a:r>
              <a:rPr lang="en-US" sz="2000"/>
              <a:t>DP statistics:</a:t>
            </a:r>
          </a:p>
          <a:p>
            <a:pPr marL="285750" indent="-285750">
              <a:buFont typeface="Arial" panose="020B0604020202020204" pitchFamily="34" charset="0"/>
              <a:buChar char="•"/>
            </a:pPr>
            <a:r>
              <a:rPr lang="en-US" sz="1600"/>
              <a:t>Noisy. Noise conceals contributions of individual users</a:t>
            </a:r>
          </a:p>
          <a:p>
            <a:pPr marL="285750" indent="-285750">
              <a:buFont typeface="Arial" panose="020B0604020202020204" pitchFamily="34" charset="0"/>
              <a:buChar char="•"/>
            </a:pPr>
            <a:r>
              <a:rPr lang="en-US" sz="1600"/>
              <a:t>Can be safely handed to an all-powerful adversary, with no risk of a privacy leak</a:t>
            </a:r>
          </a:p>
        </p:txBody>
      </p:sp>
    </p:spTree>
    <p:extLst>
      <p:ext uri="{BB962C8B-B14F-4D97-AF65-F5344CB8AC3E}">
        <p14:creationId xmlns:p14="http://schemas.microsoft.com/office/powerpoint/2010/main" val="2653416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461DF1-DA22-B44C-BBC8-1AB4B4E52789}"/>
              </a:ext>
            </a:extLst>
          </p:cNvPr>
          <p:cNvPicPr>
            <a:picLocks noChangeAspect="1"/>
          </p:cNvPicPr>
          <p:nvPr/>
        </p:nvPicPr>
        <p:blipFill>
          <a:blip r:embed="rId3"/>
          <a:stretch>
            <a:fillRect/>
          </a:stretch>
        </p:blipFill>
        <p:spPr>
          <a:xfrm>
            <a:off x="538902" y="762839"/>
            <a:ext cx="10846708" cy="4099047"/>
          </a:xfrm>
          <a:prstGeom prst="rect">
            <a:avLst/>
          </a:prstGeom>
        </p:spPr>
      </p:pic>
      <p:sp>
        <p:nvSpPr>
          <p:cNvPr id="5" name="Title 4">
            <a:extLst>
              <a:ext uri="{FF2B5EF4-FFF2-40B4-BE49-F238E27FC236}">
                <a16:creationId xmlns:a16="http://schemas.microsoft.com/office/drawing/2014/main" id="{AE31AFD0-C69B-D84E-95F0-6317AC16FEB7}"/>
              </a:ext>
            </a:extLst>
          </p:cNvPr>
          <p:cNvSpPr>
            <a:spLocks noGrp="1"/>
          </p:cNvSpPr>
          <p:nvPr>
            <p:ph type="title"/>
          </p:nvPr>
        </p:nvSpPr>
        <p:spPr/>
        <p:txBody>
          <a:bodyPr/>
          <a:lstStyle/>
          <a:p>
            <a:pPr algn="ctr"/>
            <a:r>
              <a:rPr lang="en-US" dirty="0">
                <a:solidFill>
                  <a:schemeClr val="bg1"/>
                </a:solidFill>
              </a:rPr>
              <a:t>How Differential Privacy Works</a:t>
            </a:r>
          </a:p>
        </p:txBody>
      </p:sp>
      <p:sp>
        <p:nvSpPr>
          <p:cNvPr id="6" name="TextBox 5">
            <a:extLst>
              <a:ext uri="{FF2B5EF4-FFF2-40B4-BE49-F238E27FC236}">
                <a16:creationId xmlns:a16="http://schemas.microsoft.com/office/drawing/2014/main" id="{71D5FF5E-2540-7E47-A80C-991230F0525D}"/>
              </a:ext>
            </a:extLst>
          </p:cNvPr>
          <p:cNvSpPr txBox="1"/>
          <p:nvPr/>
        </p:nvSpPr>
        <p:spPr>
          <a:xfrm>
            <a:off x="3477296" y="5158399"/>
            <a:ext cx="1674253" cy="461665"/>
          </a:xfrm>
          <a:prstGeom prst="rect">
            <a:avLst/>
          </a:prstGeom>
          <a:noFill/>
        </p:spPr>
        <p:txBody>
          <a:bodyPr wrap="square" lIns="0" tIns="0" rIns="0" bIns="0" rtlCol="0">
            <a:spAutoFit/>
          </a:bodyPr>
          <a:lstStyle/>
          <a:p>
            <a:pPr algn="ctr"/>
            <a:r>
              <a:rPr lang="en-US" sz="3000" dirty="0">
                <a:solidFill>
                  <a:schemeClr val="bg1"/>
                </a:solidFill>
              </a:rPr>
              <a:t>Add Noise</a:t>
            </a:r>
          </a:p>
        </p:txBody>
      </p:sp>
      <p:sp>
        <p:nvSpPr>
          <p:cNvPr id="7" name="TextBox 6">
            <a:extLst>
              <a:ext uri="{FF2B5EF4-FFF2-40B4-BE49-F238E27FC236}">
                <a16:creationId xmlns:a16="http://schemas.microsoft.com/office/drawing/2014/main" id="{4D2C9952-100D-3F41-8CAA-B8FFC5E3CC2E}"/>
              </a:ext>
            </a:extLst>
          </p:cNvPr>
          <p:cNvSpPr txBox="1"/>
          <p:nvPr/>
        </p:nvSpPr>
        <p:spPr>
          <a:xfrm>
            <a:off x="6218349" y="5174375"/>
            <a:ext cx="2037009" cy="461665"/>
          </a:xfrm>
          <a:prstGeom prst="rect">
            <a:avLst/>
          </a:prstGeom>
          <a:noFill/>
        </p:spPr>
        <p:txBody>
          <a:bodyPr wrap="square" lIns="0" tIns="0" rIns="0" bIns="0" rtlCol="0">
            <a:spAutoFit/>
          </a:bodyPr>
          <a:lstStyle/>
          <a:p>
            <a:pPr algn="l"/>
            <a:r>
              <a:rPr lang="en-US" sz="3000" dirty="0">
                <a:solidFill>
                  <a:schemeClr val="bg1"/>
                </a:solidFill>
              </a:rPr>
              <a:t>Track Budget</a:t>
            </a:r>
          </a:p>
        </p:txBody>
      </p:sp>
      <p:sp>
        <p:nvSpPr>
          <p:cNvPr id="8" name="Rectangle 7">
            <a:extLst>
              <a:ext uri="{FF2B5EF4-FFF2-40B4-BE49-F238E27FC236}">
                <a16:creationId xmlns:a16="http://schemas.microsoft.com/office/drawing/2014/main" id="{47C1DB28-8D5B-B147-902D-840092041126}"/>
              </a:ext>
            </a:extLst>
          </p:cNvPr>
          <p:cNvSpPr/>
          <p:nvPr/>
        </p:nvSpPr>
        <p:spPr bwMode="auto">
          <a:xfrm>
            <a:off x="2955702" y="1912623"/>
            <a:ext cx="3140298" cy="393643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B0448F65-8B8E-6A46-9760-9A23366D08F4}"/>
              </a:ext>
            </a:extLst>
          </p:cNvPr>
          <p:cNvSpPr/>
          <p:nvPr/>
        </p:nvSpPr>
        <p:spPr bwMode="auto">
          <a:xfrm>
            <a:off x="5673143" y="1221959"/>
            <a:ext cx="2955701" cy="441408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23ABAF5-D417-1B44-ACCE-82A4BC1E56CF}"/>
              </a:ext>
            </a:extLst>
          </p:cNvPr>
          <p:cNvSpPr/>
          <p:nvPr/>
        </p:nvSpPr>
        <p:spPr bwMode="auto">
          <a:xfrm>
            <a:off x="5451970" y="1632783"/>
            <a:ext cx="2121879" cy="17962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5469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heme/theme1.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id="{E79F14ED-1BBB-4F33-B302-016369D6BECE}" vid="{7E68DE79-F045-4AC4-8890-2D9FAC4943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B98973FF6C9947AC024D9959810275" ma:contentTypeVersion="4" ma:contentTypeDescription="Create a new document." ma:contentTypeScope="" ma:versionID="fd9620670f91bec43498bc0a02db250a">
  <xsd:schema xmlns:xsd="http://www.w3.org/2001/XMLSchema" xmlns:xs="http://www.w3.org/2001/XMLSchema" xmlns:p="http://schemas.microsoft.com/office/2006/metadata/properties" xmlns:ns2="891290dc-c179-47c1-8461-607736277e0b" xmlns:ns3="c645f5c8-667e-457c-b7db-25cf8e03fd7b" targetNamespace="http://schemas.microsoft.com/office/2006/metadata/properties" ma:root="true" ma:fieldsID="e22da5da450cc65b769b4cf600349cae" ns2:_="" ns3:_="">
    <xsd:import namespace="891290dc-c179-47c1-8461-607736277e0b"/>
    <xsd:import namespace="c645f5c8-667e-457c-b7db-25cf8e03fd7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1290dc-c179-47c1-8461-607736277e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645f5c8-667e-457c-b7db-25cf8e03fd7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2CB5A1-1173-47BF-9B41-CB9D98BC4F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1290dc-c179-47c1-8461-607736277e0b"/>
    <ds:schemaRef ds:uri="c645f5c8-667e-457c-b7db-25cf8e03fd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www.w3.org/XML/1998/namespace"/>
    <ds:schemaRef ds:uri="http://schemas.microsoft.com/office/2006/documentManagement/types"/>
    <ds:schemaRef ds:uri="891290dc-c179-47c1-8461-607736277e0b"/>
    <ds:schemaRef ds:uri="c645f5c8-667e-457c-b7db-25cf8e03fd7b"/>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9-51151_Build_White_Template</Template>
  <TotalTime>2290</TotalTime>
  <Words>1232</Words>
  <Application>Microsoft Macintosh PowerPoint</Application>
  <PresentationFormat>Widescreen</PresentationFormat>
  <Paragraphs>146</Paragraphs>
  <Slides>21</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Rounded MT Bold</vt:lpstr>
      <vt:lpstr>Calibri</vt:lpstr>
      <vt:lpstr>Cambria Math</vt:lpstr>
      <vt:lpstr>Consolas</vt:lpstr>
      <vt:lpstr>Open Sans</vt:lpstr>
      <vt:lpstr>Segoe UI</vt:lpstr>
      <vt:lpstr>Segoe UI Light</vt:lpstr>
      <vt:lpstr>Segoe UI Semibold</vt:lpstr>
      <vt:lpstr>wf_segoe-ui_normal</vt:lpstr>
      <vt:lpstr>Wingdings</vt:lpstr>
      <vt:lpstr>9-51151_Build_Black_Template</vt:lpstr>
      <vt:lpstr>Responsible ML:  Protecting privacy and preserving confidentiality in machine learning and data analytics</vt:lpstr>
      <vt:lpstr>Tools and Technology</vt:lpstr>
      <vt:lpstr>PowerPoint Presentation</vt:lpstr>
      <vt:lpstr>Protect People and Data</vt:lpstr>
      <vt:lpstr>How do I protect privacy while using data?</vt:lpstr>
      <vt:lpstr>Differential Privacy</vt:lpstr>
      <vt:lpstr>Hides the contribution of the individual </vt:lpstr>
      <vt:lpstr>Differential Privacy (DP)</vt:lpstr>
      <vt:lpstr>How Differential Privacy Works</vt:lpstr>
      <vt:lpstr>Differential Privacy for Machine Learning and Analytics</vt:lpstr>
      <vt:lpstr>PowerPoint Presentation</vt:lpstr>
      <vt:lpstr>OpenDP</vt:lpstr>
      <vt:lpstr>Unlock Data</vt:lpstr>
      <vt:lpstr>Confidential Machine Learning</vt:lpstr>
      <vt:lpstr>Confidential ML Technologies</vt:lpstr>
      <vt:lpstr>Homomorphic Encryption</vt:lpstr>
      <vt:lpstr>Homomorphic Encryption</vt:lpstr>
      <vt:lpstr>Microsoft SEAL</vt:lpstr>
      <vt:lpstr>Private Prediction on Encrypted Data</vt:lpstr>
      <vt:lpstr>Responsible ML 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Sarah Bird</dc:creator>
  <cp:keywords>Microsoft Build</cp:keywords>
  <dc:description/>
  <cp:lastModifiedBy>Sarah Bird</cp:lastModifiedBy>
  <cp:revision>13</cp:revision>
  <cp:lastPrinted>2020-04-21T21:56:31Z</cp:lastPrinted>
  <dcterms:created xsi:type="dcterms:W3CDTF">2020-05-11T17:28:22Z</dcterms:created>
  <dcterms:modified xsi:type="dcterms:W3CDTF">2020-06-18T19:37:32Z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0x010100FEB98973FF6C9947AC024D9959810275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